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82" r:id="rId2"/>
    <p:sldId id="260" r:id="rId3"/>
    <p:sldId id="832" r:id="rId4"/>
    <p:sldId id="830" r:id="rId5"/>
    <p:sldId id="831" r:id="rId6"/>
    <p:sldId id="410" r:id="rId7"/>
    <p:sldId id="833" r:id="rId8"/>
    <p:sldId id="834" r:id="rId9"/>
    <p:sldId id="371" r:id="rId10"/>
    <p:sldId id="836" r:id="rId11"/>
    <p:sldId id="835" r:id="rId12"/>
    <p:sldId id="368" r:id="rId13"/>
    <p:sldId id="837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FB596C"/>
    <a:srgbClr val="001EFF"/>
    <a:srgbClr val="031DF9"/>
    <a:srgbClr val="1E31F8"/>
    <a:srgbClr val="1927C2"/>
    <a:srgbClr val="FF00FF"/>
    <a:srgbClr val="61FFED"/>
    <a:srgbClr val="E2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42"/>
    <p:restoredTop sz="89669"/>
  </p:normalViewPr>
  <p:slideViewPr>
    <p:cSldViewPr snapToGrid="0" snapToObjects="1">
      <p:cViewPr varScale="1">
        <p:scale>
          <a:sx n="79" d="100"/>
          <a:sy n="79" d="100"/>
        </p:scale>
        <p:origin x="43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b="0" i="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Let’s talk about how to solve an X-ray or Cryo-EM structure in the age of advanced AI structure prediction</a:t>
            </a:r>
          </a:p>
          <a:p>
            <a:r>
              <a:rPr lang="en-US" sz="2200" b="0" i="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How many have used </a:t>
            </a:r>
            <a:r>
              <a:rPr lang="en-US" sz="2200" b="0" i="0" dirty="0" err="1">
                <a:effectLst/>
                <a:latin typeface="Lucida Grande"/>
                <a:ea typeface="Lucida Grande"/>
                <a:cs typeface="Lucida Grande"/>
                <a:sym typeface="Lucida Grande"/>
              </a:rPr>
              <a:t>AlphaFold</a:t>
            </a:r>
            <a:r>
              <a:rPr lang="en-US" sz="2200" b="0" i="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models in your work?</a:t>
            </a:r>
          </a:p>
          <a:p>
            <a:r>
              <a:rPr lang="en-US" sz="2200" b="0" i="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I’ll talk for a moment about what to expect from an </a:t>
            </a:r>
            <a:r>
              <a:rPr lang="en-US" sz="2200" b="0" i="0" dirty="0" err="1">
                <a:effectLst/>
                <a:latin typeface="Lucida Grande"/>
                <a:ea typeface="Lucida Grande"/>
                <a:cs typeface="Lucida Grande"/>
                <a:sym typeface="Lucida Grande"/>
              </a:rPr>
              <a:t>AlphaFold</a:t>
            </a:r>
            <a:r>
              <a:rPr lang="en-US" sz="2200" b="0" i="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model, focusing on confidence measures that come with your AF model.</a:t>
            </a:r>
          </a:p>
          <a:p>
            <a:r>
              <a:rPr lang="en-US" sz="2200" b="0" i="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I’ll then talk about strategies and tools for structure determination in Phenix that take advantage of AF models</a:t>
            </a:r>
          </a:p>
          <a:p>
            <a:endParaRPr lang="en-US" sz="2200" b="0" i="0" dirty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  <a:p>
            <a:endParaRPr lang="en-US" sz="2200" b="0" i="0" dirty="0">
              <a:effectLst/>
              <a:latin typeface="Lucida Grande"/>
              <a:ea typeface="Lucida Grande"/>
              <a:cs typeface="Lucida Grande"/>
              <a:sym typeface="Lucida Grand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741DB-3BBA-6048-8F8D-CF0A9015113B}" type="slidenum">
              <a:rPr lang="en-US" altLang="x-none" smtClean="0"/>
              <a:pPr>
                <a:defRPr/>
              </a:pPr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56576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new element is that the prediction step can be iterated so that each predicted model is better than the previous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741DB-3BBA-6048-8F8D-CF0A9015113B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14700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new element is that the prediction step can be iterated so that each predicted model is better than the previous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741DB-3BBA-6048-8F8D-CF0A9015113B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06345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741DB-3BBA-6048-8F8D-CF0A9015113B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5495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big message:  AF models are great hypotheses</a:t>
            </a:r>
          </a:p>
          <a:p>
            <a:endParaRPr lang="en-US" dirty="0"/>
          </a:p>
          <a:p>
            <a:r>
              <a:rPr lang="en-US" dirty="0"/>
              <a:t>All these examples are very high-confidence predictions (</a:t>
            </a:r>
            <a:r>
              <a:rPr lang="en-US" dirty="0" err="1"/>
              <a:t>pLDDT</a:t>
            </a:r>
            <a:r>
              <a:rPr lang="en-US" dirty="0"/>
              <a:t> &gt; 90)</a:t>
            </a:r>
          </a:p>
        </p:txBody>
      </p:sp>
    </p:spTree>
    <p:extLst>
      <p:ext uri="{BB962C8B-B14F-4D97-AF65-F5344CB8AC3E}">
        <p14:creationId xmlns:p14="http://schemas.microsoft.com/office/powerpoint/2010/main" val="90226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a handy chart showing what to expect from an AF model, depending on the prediction confidence...</a:t>
            </a:r>
          </a:p>
        </p:txBody>
      </p:sp>
    </p:spTree>
    <p:extLst>
      <p:ext uri="{BB962C8B-B14F-4D97-AF65-F5344CB8AC3E}">
        <p14:creationId xmlns:p14="http://schemas.microsoft.com/office/powerpoint/2010/main" val="147302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Here's a real-world case.  An AF prediction of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DExD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-box RNA helicase DDX21 (6I5I)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741DB-3BBA-6048-8F8D-CF0A9015113B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5819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 prediction of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DExD</a:t>
            </a: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-box RNA helicase DDX21 (</a:t>
            </a:r>
            <a:r>
              <a:rPr lang="en-US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6I5I)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PAE matrix shows that the protein has 2 domains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741DB-3BBA-6048-8F8D-CF0A9015113B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8220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Strategy for structure determination in the </a:t>
            </a:r>
            <a:r>
              <a:rPr lang="en-US" sz="2200" b="0" i="0" dirty="0" err="1">
                <a:effectLst/>
                <a:latin typeface="Lucida Grande"/>
                <a:ea typeface="Lucida Grande"/>
                <a:cs typeface="Lucida Grande"/>
                <a:sym typeface="Lucida Grande"/>
              </a:rPr>
              <a:t>AlphaFold</a:t>
            </a:r>
            <a:r>
              <a:rPr lang="en-US" sz="2200" b="0" i="0" dirty="0">
                <a:effectLst/>
                <a:latin typeface="Lucida Grande"/>
                <a:ea typeface="Lucida Grande"/>
                <a:cs typeface="Lucida Grande"/>
                <a:sym typeface="Lucida Grande"/>
              </a:rPr>
              <a:t> era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741DB-3BBA-6048-8F8D-CF0A9015113B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26259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MSA is optional if template is supplied</a:t>
            </a:r>
          </a:p>
          <a:p>
            <a:r>
              <a:rPr lang="en-US" dirty="0"/>
              <a:t>Templates that are </a:t>
            </a:r>
            <a:r>
              <a:rPr lang="en-US" dirty="0" err="1"/>
              <a:t>AlphaFold</a:t>
            </a:r>
            <a:r>
              <a:rPr lang="en-US" dirty="0"/>
              <a:t> models result in new predictions that have greatly inflated confidence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741DB-3BBA-6048-8F8D-CF0A9015113B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280927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identify domains with either simple identification of compact groups of high-confidence residues (just looking at the trimmed model) or groupings of residues with low mutual PAE values (using the PAE matrix)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741DB-3BBA-6048-8F8D-CF0A9015113B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5337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key new element is that the prediction step can be iterated so that each predicted model is better than the previous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6741DB-3BBA-6048-8F8D-CF0A9015113B}" type="slidenum">
              <a:rPr lang="en-US" altLang="x-none" smtClean="0"/>
              <a:pPr>
                <a:defRPr/>
              </a:pPr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19693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aul Adams"/>
          <p:cNvSpPr txBox="1"/>
          <p:nvPr/>
        </p:nvSpPr>
        <p:spPr>
          <a:xfrm>
            <a:off x="3685685" y="9201150"/>
            <a:ext cx="17399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Paul Adams</a:t>
            </a:r>
          </a:p>
        </p:txBody>
      </p:sp>
      <p:sp>
        <p:nvSpPr>
          <p:cNvPr id="179" name="BioE 290D 2011"/>
          <p:cNvSpPr txBox="1"/>
          <p:nvPr/>
        </p:nvSpPr>
        <p:spPr>
          <a:xfrm>
            <a:off x="6289185" y="9201150"/>
            <a:ext cx="45085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BioE 290D 2011</a:t>
            </a:r>
          </a:p>
        </p:txBody>
      </p:sp>
      <p:pic>
        <p:nvPicPr>
          <p:cNvPr id="180" name="ucbseal_line_294.pdf" descr="ucbseal_line_29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6913" y="8534400"/>
            <a:ext cx="1104901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www.lbl.tiff" descr="www.lb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8534400"/>
            <a:ext cx="1308848" cy="11176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ucbseal_line_294.pdf" descr="ucbseal_line_29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713" y="8585200"/>
            <a:ext cx="1104901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henix-logo.jpg" descr="phenix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886820"/>
            <a:ext cx="2324100" cy="701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www.lbl.jpg" descr="www.lb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8470900"/>
            <a:ext cx="1402715" cy="119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cop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ucbseal_line_294.pdf" descr="ucbseal_line_29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013" y="8585200"/>
            <a:ext cx="1104901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www.lbl.tiff" descr="www.lb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8470900"/>
            <a:ext cx="1398087" cy="11938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pic>
        <p:nvPicPr>
          <p:cNvPr id="206" name="phenix-logo.jpg" descr="phenix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8886820"/>
            <a:ext cx="2324100" cy="70168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ucbseal_line_294.pdf" descr="ucbseal_line_29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713" y="8585200"/>
            <a:ext cx="1104901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www.lbl.tiff" descr="www.lb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8547100"/>
            <a:ext cx="1323721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ucbseal_line_294.pdf" descr="ucbseal_line_29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7713" y="8585200"/>
            <a:ext cx="1104901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www.lbl.tiff" descr="www.lb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8547100"/>
            <a:ext cx="1323721" cy="11303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itle Text"/>
          <p:cNvSpPr txBox="1">
            <a:spLocks noGrp="1"/>
          </p:cNvSpPr>
          <p:nvPr>
            <p:ph type="title"/>
          </p:nvPr>
        </p:nvSpPr>
        <p:spPr>
          <a:xfrm>
            <a:off x="800100" y="266700"/>
            <a:ext cx="11430000" cy="889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252" name="Body Level One…"/>
          <p:cNvSpPr txBox="1">
            <a:spLocks noGrp="1"/>
          </p:cNvSpPr>
          <p:nvPr>
            <p:ph type="body" idx="1"/>
          </p:nvPr>
        </p:nvSpPr>
        <p:spPr>
          <a:xfrm>
            <a:off x="800100" y="1701800"/>
            <a:ext cx="11430000" cy="683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/>
            </a:lvl1pPr>
            <a:lvl2pPr>
              <a:defRPr sz="3400"/>
            </a:lvl2pPr>
            <a:lvl3pPr>
              <a:defRPr sz="3000"/>
            </a:lvl3pPr>
            <a:lvl4pPr>
              <a:defRPr sz="2400"/>
            </a:lvl4pPr>
            <a:lvl5pPr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0950" y="9283700"/>
            <a:ext cx="317500" cy="342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0175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ucbseal_line_294.pdf" descr="ucbseal_line_29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313" y="114300"/>
            <a:ext cx="1104901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www.lbl.tiff" descr="www.lbl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3500"/>
            <a:ext cx="1398087" cy="119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37035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26" y="8519318"/>
            <a:ext cx="1693298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Paul Adams"/>
          <p:cNvSpPr txBox="1"/>
          <p:nvPr/>
        </p:nvSpPr>
        <p:spPr>
          <a:xfrm>
            <a:off x="3685685" y="9201150"/>
            <a:ext cx="17399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Paul Adams</a:t>
            </a:r>
          </a:p>
        </p:txBody>
      </p:sp>
      <p:sp>
        <p:nvSpPr>
          <p:cNvPr id="51" name="BioE 290D 2010"/>
          <p:cNvSpPr txBox="1"/>
          <p:nvPr/>
        </p:nvSpPr>
        <p:spPr>
          <a:xfrm>
            <a:off x="6289185" y="9201150"/>
            <a:ext cx="45085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BioE 290D 2010</a:t>
            </a:r>
          </a:p>
        </p:txBody>
      </p:sp>
      <p:pic>
        <p:nvPicPr>
          <p:cNvPr id="52" name="ucbseal_line_294.pdf" descr="ucbseal_line_29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913" y="8483600"/>
            <a:ext cx="1104901" cy="11049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26" y="8519318"/>
            <a:ext cx="1693298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Paul Adams"/>
          <p:cNvSpPr txBox="1"/>
          <p:nvPr/>
        </p:nvSpPr>
        <p:spPr>
          <a:xfrm>
            <a:off x="3685685" y="9201150"/>
            <a:ext cx="17399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Paul Adams</a:t>
            </a:r>
          </a:p>
        </p:txBody>
      </p:sp>
      <p:sp>
        <p:nvSpPr>
          <p:cNvPr id="64" name="BioE 290D 2010"/>
          <p:cNvSpPr txBox="1"/>
          <p:nvPr/>
        </p:nvSpPr>
        <p:spPr>
          <a:xfrm>
            <a:off x="6289185" y="9201150"/>
            <a:ext cx="45085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BioE 290D 2010</a:t>
            </a:r>
          </a:p>
        </p:txBody>
      </p:sp>
      <p:pic>
        <p:nvPicPr>
          <p:cNvPr id="65" name="ucbseal_line_294.pdf" descr="ucbseal_line_29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913" y="8483600"/>
            <a:ext cx="1104901" cy="1104900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26" y="8519318"/>
            <a:ext cx="1693298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Paul Adams"/>
          <p:cNvSpPr txBox="1"/>
          <p:nvPr/>
        </p:nvSpPr>
        <p:spPr>
          <a:xfrm>
            <a:off x="3685685" y="9201150"/>
            <a:ext cx="17399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Paul Adams</a:t>
            </a:r>
          </a:p>
        </p:txBody>
      </p:sp>
      <p:sp>
        <p:nvSpPr>
          <p:cNvPr id="77" name="BioE 290D 2010"/>
          <p:cNvSpPr txBox="1"/>
          <p:nvPr/>
        </p:nvSpPr>
        <p:spPr>
          <a:xfrm>
            <a:off x="6289185" y="9201150"/>
            <a:ext cx="45085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BioE 290D 2010</a:t>
            </a:r>
          </a:p>
        </p:txBody>
      </p:sp>
      <p:pic>
        <p:nvPicPr>
          <p:cNvPr id="78" name="ucbseal_line_294.pdf" descr="ucbseal_line_29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913" y="8483600"/>
            <a:ext cx="1104901" cy="11049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26" y="8519318"/>
            <a:ext cx="1693298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Paul Adams"/>
          <p:cNvSpPr txBox="1"/>
          <p:nvPr/>
        </p:nvSpPr>
        <p:spPr>
          <a:xfrm>
            <a:off x="3685685" y="9201150"/>
            <a:ext cx="17399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Paul Adams</a:t>
            </a:r>
          </a:p>
        </p:txBody>
      </p:sp>
      <p:sp>
        <p:nvSpPr>
          <p:cNvPr id="90" name="BioE 290D 2010"/>
          <p:cNvSpPr txBox="1"/>
          <p:nvPr/>
        </p:nvSpPr>
        <p:spPr>
          <a:xfrm>
            <a:off x="6289185" y="9201150"/>
            <a:ext cx="4508501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t>BioE 290D 2010</a:t>
            </a:r>
          </a:p>
        </p:txBody>
      </p:sp>
      <p:pic>
        <p:nvPicPr>
          <p:cNvPr id="91" name="ucbseal_line_294.pdf" descr="ucbseal_line_29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913" y="8483600"/>
            <a:ext cx="1104901" cy="110490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cop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ucbseal_line_294.pdf" descr="ucbseal_line_29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013" y="8585200"/>
            <a:ext cx="1104901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henix-logo.jpg" descr="phenix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886820"/>
            <a:ext cx="2324100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www.lbl.jpg" descr="www.lb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8470900"/>
            <a:ext cx="1402715" cy="119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ucbseal_line_294.pdf" descr="ucbseal_line_29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013" y="8585200"/>
            <a:ext cx="1104901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henix-logo.jpg" descr="phenix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886820"/>
            <a:ext cx="2324100" cy="69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www.lbl.jpg" descr="www.lb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8470900"/>
            <a:ext cx="1402715" cy="119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droppedImage.pdf" descr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26" y="8557418"/>
            <a:ext cx="1693298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ucbseal_line_294.pdf" descr="ucbseal_line_29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913" y="8483600"/>
            <a:ext cx="1104901" cy="1104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henix-logo.jpg" descr="phenix-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8886820"/>
            <a:ext cx="2324100" cy="70168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enix-logo.jpg" descr="phenix-logo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00" y="8886820"/>
            <a:ext cx="2324100" cy="70168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787400" y="266700"/>
            <a:ext cx="114300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787400" y="1689100"/>
            <a:ext cx="11430000" cy="683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1333500" indent="-571500">
              <a:defRPr sz="3600"/>
            </a:lvl2pPr>
            <a:lvl3pPr marL="1778000" indent="-571500">
              <a:defRPr sz="3200"/>
            </a:lvl3pPr>
            <a:lvl4pPr marL="2222500" indent="-571500">
              <a:defRPr sz="2800"/>
            </a:lvl4pPr>
            <a:lvl5pPr marL="2667000" indent="-571500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91357" y="914107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9" r:id="rId7"/>
    <p:sldLayoutId id="2147483661" r:id="rId8"/>
    <p:sldLayoutId id="2147483663" r:id="rId9"/>
    <p:sldLayoutId id="2147483664" r:id="rId10"/>
    <p:sldLayoutId id="2147483665" r:id="rId11"/>
    <p:sldLayoutId id="2147483666" r:id="rId12"/>
    <p:sldLayoutId id="2147483668" r:id="rId13"/>
    <p:sldLayoutId id="2147483670" r:id="rId14"/>
    <p:sldLayoutId id="2147483671" r:id="rId15"/>
    <p:sldLayoutId id="2147483672" r:id="rId16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97000" marR="0" indent="-6350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920875" marR="0" indent="-714375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467428" marR="0" indent="-816428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3048000" marR="0" indent="-952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403600" marR="0" indent="-952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759200" marR="0" indent="-952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4114800" marR="0" indent="-952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470400" marR="0" indent="-952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"/><Relationship Id="rId3" Type="http://schemas.openxmlformats.org/officeDocument/2006/relationships/image" Target="../media/image8.png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tif"/><Relationship Id="rId5" Type="http://schemas.openxmlformats.org/officeDocument/2006/relationships/image" Target="../media/image13.tif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28405" y="3851661"/>
            <a:ext cx="4829675" cy="1743671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x-none" sz="2844" dirty="0"/>
              <a:t>Tom Terwilliger</a:t>
            </a:r>
          </a:p>
          <a:p>
            <a:pPr marL="0" indent="0" algn="ctr">
              <a:buNone/>
            </a:pPr>
            <a:r>
              <a:rPr lang="en-US" altLang="x-none" sz="2000" dirty="0"/>
              <a:t>The New Mexico Consortium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x-none" sz="2000" dirty="0"/>
              <a:t>Los Alamos National Laboratory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4555" y="7567792"/>
            <a:ext cx="3127022" cy="66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894" y="7963184"/>
            <a:ext cx="1047609" cy="126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762" y="7060683"/>
            <a:ext cx="2516858" cy="150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0645" y="7436841"/>
            <a:ext cx="2397760" cy="92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ctangle 7"/>
          <p:cNvSpPr>
            <a:spLocks/>
          </p:cNvSpPr>
          <p:nvPr/>
        </p:nvSpPr>
        <p:spPr bwMode="auto">
          <a:xfrm>
            <a:off x="1193369" y="2889394"/>
            <a:ext cx="10647335" cy="91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25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5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5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5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5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r>
              <a:rPr lang="en-US" sz="2400" i="1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Phenix Workshop</a:t>
            </a:r>
          </a:p>
          <a:p>
            <a:r>
              <a:rPr lang="en-US" sz="2400" i="1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August 22, 2023,   </a:t>
            </a:r>
            <a:r>
              <a:rPr lang="en-US" sz="2400" dirty="0" err="1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IUCr</a:t>
            </a:r>
            <a:r>
              <a:rPr lang="en-US" sz="2400" dirty="0">
                <a:solidFill>
                  <a:srgbClr val="404040"/>
                </a:solidFill>
                <a:ea typeface="ＭＳ Ｐゴシック" charset="0"/>
                <a:cs typeface="ＭＳ Ｐゴシック" charset="0"/>
              </a:rPr>
              <a:t> Congress, Melbourne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5" y="511333"/>
            <a:ext cx="12625493" cy="1651800"/>
          </a:xfrm>
          <a:prstGeom prst="roundRect">
            <a:avLst/>
          </a:prstGeom>
          <a:solidFill>
            <a:srgbClr val="F3D250"/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4551" dirty="0"/>
              <a:t>X-ray and cryo-EM structure solution using </a:t>
            </a:r>
            <a:r>
              <a:rPr lang="en-US" sz="4551" dirty="0" err="1"/>
              <a:t>AlphaFold</a:t>
            </a:r>
            <a:endParaRPr lang="en-US" sz="3200" i="1" dirty="0">
              <a:solidFill>
                <a:srgbClr val="404040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BAEE40-65DA-6145-AD7C-F46AA59E1EF1}"/>
              </a:ext>
            </a:extLst>
          </p:cNvPr>
          <p:cNvGrpSpPr/>
          <p:nvPr/>
        </p:nvGrpSpPr>
        <p:grpSpPr>
          <a:xfrm>
            <a:off x="2829525" y="8597619"/>
            <a:ext cx="1895475" cy="948321"/>
            <a:chOff x="4571539" y="4576247"/>
            <a:chExt cx="1777008" cy="889050"/>
          </a:xfrm>
        </p:grpSpPr>
        <p:sp>
          <p:nvSpPr>
            <p:cNvPr id="13" name="Shape 100">
              <a:extLst>
                <a:ext uri="{FF2B5EF4-FFF2-40B4-BE49-F238E27FC236}">
                  <a16:creationId xmlns:a16="http://schemas.microsoft.com/office/drawing/2014/main" id="{E9369B8B-943B-1F46-AE2A-DA87F2794372}"/>
                </a:ext>
              </a:extLst>
            </p:cNvPr>
            <p:cNvSpPr/>
            <p:nvPr/>
          </p:nvSpPr>
          <p:spPr>
            <a:xfrm>
              <a:off x="4571539" y="4719758"/>
              <a:ext cx="1777008" cy="723305"/>
            </a:xfrm>
            <a:prstGeom prst="roundRect">
              <a:avLst>
                <a:gd name="adj" fmla="val 18519"/>
              </a:avLst>
            </a:prstGeom>
            <a:solidFill>
              <a:srgbClr val="FFFFFF"/>
            </a:solidFill>
            <a:ln w="25400">
              <a:solidFill/>
              <a:miter lim="400000"/>
            </a:ln>
            <a:effectLst>
              <a:outerShdw blurRad="38100" dist="76200" dir="27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defTabSz="438106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987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3EA2B15-4D82-ED42-9016-F92B82972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62535" y="4576247"/>
              <a:ext cx="1315794" cy="889050"/>
            </a:xfrm>
            <a:prstGeom prst="rect">
              <a:avLst/>
            </a:prstGeom>
          </p:spPr>
        </p:pic>
      </p:grpSp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C384BA1B-1F50-1543-AC8F-25B84C89A0B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542" t="3148" r="2689" b="16145"/>
          <a:stretch>
            <a:fillRect/>
          </a:stretch>
        </p:blipFill>
        <p:spPr>
          <a:xfrm>
            <a:off x="8482106" y="8622889"/>
            <a:ext cx="2312591" cy="9441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21" y="0"/>
                </a:moveTo>
                <a:cubicBezTo>
                  <a:pt x="1923" y="0"/>
                  <a:pt x="1442" y="0"/>
                  <a:pt x="1123" y="327"/>
                </a:cubicBezTo>
                <a:cubicBezTo>
                  <a:pt x="663" y="737"/>
                  <a:pt x="301" y="1624"/>
                  <a:pt x="133" y="2751"/>
                </a:cubicBezTo>
                <a:cubicBezTo>
                  <a:pt x="0" y="3533"/>
                  <a:pt x="0" y="4709"/>
                  <a:pt x="0" y="6664"/>
                </a:cubicBezTo>
                <a:lnTo>
                  <a:pt x="0" y="14936"/>
                </a:lnTo>
                <a:cubicBezTo>
                  <a:pt x="0" y="16891"/>
                  <a:pt x="0" y="18067"/>
                  <a:pt x="133" y="18849"/>
                </a:cubicBezTo>
                <a:cubicBezTo>
                  <a:pt x="301" y="19976"/>
                  <a:pt x="663" y="20863"/>
                  <a:pt x="1123" y="21273"/>
                </a:cubicBezTo>
                <a:cubicBezTo>
                  <a:pt x="1442" y="21600"/>
                  <a:pt x="1923" y="21600"/>
                  <a:pt x="2721" y="21600"/>
                </a:cubicBezTo>
                <a:lnTo>
                  <a:pt x="18883" y="21600"/>
                </a:lnTo>
                <a:cubicBezTo>
                  <a:pt x="19681" y="21600"/>
                  <a:pt x="20158" y="21600"/>
                  <a:pt x="20477" y="21273"/>
                </a:cubicBezTo>
                <a:cubicBezTo>
                  <a:pt x="20937" y="20863"/>
                  <a:pt x="21299" y="19976"/>
                  <a:pt x="21467" y="18849"/>
                </a:cubicBezTo>
                <a:cubicBezTo>
                  <a:pt x="21600" y="18067"/>
                  <a:pt x="21600" y="16891"/>
                  <a:pt x="21600" y="14936"/>
                </a:cubicBezTo>
                <a:lnTo>
                  <a:pt x="21600" y="6664"/>
                </a:lnTo>
                <a:cubicBezTo>
                  <a:pt x="21600" y="4709"/>
                  <a:pt x="21600" y="3533"/>
                  <a:pt x="21467" y="2751"/>
                </a:cubicBezTo>
                <a:cubicBezTo>
                  <a:pt x="21299" y="1624"/>
                  <a:pt x="20937" y="737"/>
                  <a:pt x="20477" y="327"/>
                </a:cubicBezTo>
                <a:cubicBezTo>
                  <a:pt x="20158" y="0"/>
                  <a:pt x="19681" y="0"/>
                  <a:pt x="18883" y="0"/>
                </a:cubicBezTo>
                <a:lnTo>
                  <a:pt x="2721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  <a:effectLst>
            <a:outerShdw blurRad="38100" dist="508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A507BB-4492-2340-984B-D231382AD3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" t="13274" r="9469" b="17830"/>
          <a:stretch/>
        </p:blipFill>
        <p:spPr>
          <a:xfrm>
            <a:off x="251465" y="3684329"/>
            <a:ext cx="3515863" cy="2385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464D65-AA76-6449-9255-2BBC23967D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5" y="6350992"/>
            <a:ext cx="1266792" cy="12688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79EAFF-097F-564D-94E1-AB4DE8D46D7A}"/>
              </a:ext>
            </a:extLst>
          </p:cNvPr>
          <p:cNvSpPr txBox="1"/>
          <p:nvPr/>
        </p:nvSpPr>
        <p:spPr>
          <a:xfrm>
            <a:off x="208702" y="337192"/>
            <a:ext cx="12625493" cy="715089"/>
          </a:xfrm>
          <a:prstGeom prst="roundRect">
            <a:avLst/>
          </a:prstGeom>
          <a:solidFill>
            <a:srgbClr val="F6D943"/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6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X-ray structure determination with </a:t>
            </a:r>
            <a:r>
              <a:rPr lang="en-US" sz="36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endParaRPr lang="en-US" sz="3600" i="1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C013E-BD11-0C4C-B95C-32444EFFEF09}"/>
              </a:ext>
            </a:extLst>
          </p:cNvPr>
          <p:cNvSpPr txBox="1"/>
          <p:nvPr/>
        </p:nvSpPr>
        <p:spPr>
          <a:xfrm>
            <a:off x="5221323" y="1586312"/>
            <a:ext cx="3458440" cy="64698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Sequence 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37611-3CC0-294D-BB35-992E91441DC2}"/>
              </a:ext>
            </a:extLst>
          </p:cNvPr>
          <p:cNvSpPr txBox="1"/>
          <p:nvPr/>
        </p:nvSpPr>
        <p:spPr>
          <a:xfrm>
            <a:off x="373311" y="3951923"/>
            <a:ext cx="4238122" cy="1191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X-ray intensity data (</a:t>
            </a:r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mtz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file)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0C45F-FAA2-65B7-BE69-153BA41ED7D8}"/>
              </a:ext>
            </a:extLst>
          </p:cNvPr>
          <p:cNvSpPr txBox="1"/>
          <p:nvPr/>
        </p:nvSpPr>
        <p:spPr>
          <a:xfrm>
            <a:off x="2325252" y="7337108"/>
            <a:ext cx="6590145" cy="646986"/>
          </a:xfrm>
          <a:prstGeom prst="roundRect">
            <a:avLst/>
          </a:prstGeom>
          <a:solidFill>
            <a:srgbClr val="031DF9">
              <a:alpha val="27059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Rebuilt model and optimized map</a:t>
            </a:r>
            <a:endParaRPr lang="en-US" sz="2400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791E48-42CE-583A-D29A-6BA0740233D8}"/>
              </a:ext>
            </a:extLst>
          </p:cNvPr>
          <p:cNvSpPr txBox="1"/>
          <p:nvPr/>
        </p:nvSpPr>
        <p:spPr>
          <a:xfrm>
            <a:off x="1981054" y="5923291"/>
            <a:ext cx="5489625" cy="64698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1961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Working structure and map</a:t>
            </a:r>
            <a:endParaRPr lang="en-US" sz="2400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ABFFA7-52ED-A18D-16F3-144966CE7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191" y="906522"/>
            <a:ext cx="3006907" cy="30069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CD40B53-557E-2796-7EBA-D1B8CA1248CE}"/>
              </a:ext>
            </a:extLst>
          </p:cNvPr>
          <p:cNvSpPr txBox="1"/>
          <p:nvPr/>
        </p:nvSpPr>
        <p:spPr>
          <a:xfrm>
            <a:off x="5275201" y="4498318"/>
            <a:ext cx="5153659" cy="64698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High-confidence domains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87ED06-AFEE-AEAB-623E-14F17AF38971}"/>
              </a:ext>
            </a:extLst>
          </p:cNvPr>
          <p:cNvCxnSpPr>
            <a:cxnSpLocks/>
          </p:cNvCxnSpPr>
          <p:nvPr/>
        </p:nvCxnSpPr>
        <p:spPr>
          <a:xfrm>
            <a:off x="5866913" y="2531494"/>
            <a:ext cx="0" cy="1348214"/>
          </a:xfrm>
          <a:prstGeom prst="line">
            <a:avLst/>
          </a:prstGeom>
          <a:noFill/>
          <a:ln w="1016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8F41EE-8D71-A360-3E06-7EB140291A3D}"/>
              </a:ext>
            </a:extLst>
          </p:cNvPr>
          <p:cNvSpPr txBox="1"/>
          <p:nvPr/>
        </p:nvSpPr>
        <p:spPr>
          <a:xfrm>
            <a:off x="6245939" y="3049116"/>
            <a:ext cx="3458440" cy="510778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Predict structure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0F9899-820E-E866-8FCF-307D8E17B1A6}"/>
              </a:ext>
            </a:extLst>
          </p:cNvPr>
          <p:cNvSpPr txBox="1"/>
          <p:nvPr/>
        </p:nvSpPr>
        <p:spPr>
          <a:xfrm>
            <a:off x="6245939" y="3658040"/>
            <a:ext cx="3458440" cy="510778"/>
          </a:xfrm>
          <a:prstGeom prst="roundRect">
            <a:avLst/>
          </a:prstGeom>
          <a:solidFill>
            <a:srgbClr val="FB596C">
              <a:alpha val="50980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Trim, identify domains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6BE15A-C406-96C9-6E98-6CEBFD1B3D0A}"/>
              </a:ext>
            </a:extLst>
          </p:cNvPr>
          <p:cNvCxnSpPr>
            <a:cxnSpLocks/>
          </p:cNvCxnSpPr>
          <p:nvPr/>
        </p:nvCxnSpPr>
        <p:spPr>
          <a:xfrm>
            <a:off x="1759910" y="5272498"/>
            <a:ext cx="473753" cy="607793"/>
          </a:xfrm>
          <a:prstGeom prst="line">
            <a:avLst/>
          </a:prstGeom>
          <a:noFill/>
          <a:ln w="1016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C04F10-FC34-EFAE-4E1A-DA3A1DCE69E6}"/>
              </a:ext>
            </a:extLst>
          </p:cNvPr>
          <p:cNvCxnSpPr>
            <a:cxnSpLocks/>
          </p:cNvCxnSpPr>
          <p:nvPr/>
        </p:nvCxnSpPr>
        <p:spPr>
          <a:xfrm flipH="1">
            <a:off x="6064742" y="5238213"/>
            <a:ext cx="868231" cy="741081"/>
          </a:xfrm>
          <a:prstGeom prst="line">
            <a:avLst/>
          </a:prstGeom>
          <a:noFill/>
          <a:ln w="1016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2C134FF-046F-0B41-35F4-C850B5417C14}"/>
              </a:ext>
            </a:extLst>
          </p:cNvPr>
          <p:cNvSpPr txBox="1"/>
          <p:nvPr/>
        </p:nvSpPr>
        <p:spPr>
          <a:xfrm>
            <a:off x="2492372" y="5304296"/>
            <a:ext cx="3458440" cy="51077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Molecular replacement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A4E790-2EB0-5E64-9444-B7DAA8DED146}"/>
              </a:ext>
            </a:extLst>
          </p:cNvPr>
          <p:cNvSpPr txBox="1"/>
          <p:nvPr/>
        </p:nvSpPr>
        <p:spPr>
          <a:xfrm>
            <a:off x="4032358" y="6665773"/>
            <a:ext cx="5552511" cy="510778"/>
          </a:xfrm>
          <a:prstGeom prst="roundRect">
            <a:avLst/>
          </a:prstGeom>
          <a:solidFill>
            <a:schemeClr val="tx2">
              <a:lumMod val="40000"/>
              <a:lumOff val="6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Density modification and </a:t>
            </a:r>
            <a:r>
              <a:rPr lang="en-US" sz="24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autobuilding</a:t>
            </a:r>
            <a:endParaRPr lang="en-US" sz="2400" i="1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07E385B-7529-ADCA-EB9A-8FD11A3431A6}"/>
              </a:ext>
            </a:extLst>
          </p:cNvPr>
          <p:cNvCxnSpPr>
            <a:cxnSpLocks/>
          </p:cNvCxnSpPr>
          <p:nvPr/>
        </p:nvCxnSpPr>
        <p:spPr>
          <a:xfrm>
            <a:off x="3845044" y="6715482"/>
            <a:ext cx="0" cy="639628"/>
          </a:xfrm>
          <a:prstGeom prst="line">
            <a:avLst/>
          </a:prstGeom>
          <a:noFill/>
          <a:ln w="1016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A1C1A98-506A-A2DA-0DFA-9AAA04DC0B70}"/>
              </a:ext>
            </a:extLst>
          </p:cNvPr>
          <p:cNvSpPr txBox="1"/>
          <p:nvPr/>
        </p:nvSpPr>
        <p:spPr>
          <a:xfrm>
            <a:off x="1996786" y="8791146"/>
            <a:ext cx="4067956" cy="646986"/>
          </a:xfrm>
          <a:prstGeom prst="roundRect">
            <a:avLst/>
          </a:prstGeom>
          <a:solidFill>
            <a:srgbClr val="1927C2">
              <a:alpha val="42008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Updated predictions</a:t>
            </a:r>
            <a:endParaRPr lang="en-US" sz="2400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BB9660-64EE-5069-B990-9086EF0D3282}"/>
              </a:ext>
            </a:extLst>
          </p:cNvPr>
          <p:cNvCxnSpPr>
            <a:cxnSpLocks/>
          </p:cNvCxnSpPr>
          <p:nvPr/>
        </p:nvCxnSpPr>
        <p:spPr>
          <a:xfrm>
            <a:off x="3845044" y="8057938"/>
            <a:ext cx="0" cy="639628"/>
          </a:xfrm>
          <a:prstGeom prst="line">
            <a:avLst/>
          </a:prstGeom>
          <a:noFill/>
          <a:ln w="1016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543D883-FA7F-B801-E434-D9A0849B5654}"/>
              </a:ext>
            </a:extLst>
          </p:cNvPr>
          <p:cNvSpPr txBox="1"/>
          <p:nvPr/>
        </p:nvSpPr>
        <p:spPr>
          <a:xfrm>
            <a:off x="4052123" y="8063933"/>
            <a:ext cx="5796841" cy="510778"/>
          </a:xfrm>
          <a:prstGeom prst="roundRect">
            <a:avLst/>
          </a:prstGeom>
          <a:solidFill>
            <a:schemeClr val="tx2">
              <a:lumMod val="60000"/>
              <a:lumOff val="4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Predict using rebuilt chains as templates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87F2DD-01E8-ABF2-318F-EE287F92FA1A}"/>
              </a:ext>
            </a:extLst>
          </p:cNvPr>
          <p:cNvGrpSpPr/>
          <p:nvPr/>
        </p:nvGrpSpPr>
        <p:grpSpPr>
          <a:xfrm>
            <a:off x="9798147" y="6242411"/>
            <a:ext cx="3006907" cy="2743243"/>
            <a:chOff x="8818129" y="6085848"/>
            <a:chExt cx="2571956" cy="235619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1224AD-2212-777D-C26D-305E6542CB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3313" y="8085091"/>
              <a:ext cx="497558" cy="356950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7F4A872-3E93-3CA8-6505-28E5EE3B8F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30872" y="7290572"/>
              <a:ext cx="17929" cy="698860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487C96-45F2-AD38-2870-FE2FE476E5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12942" y="6452520"/>
              <a:ext cx="17929" cy="698860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6431C34-5E20-0EB1-F083-8B34DDE84D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18129" y="6085848"/>
              <a:ext cx="594813" cy="315089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9" name="AutoShape 13">
              <a:extLst>
                <a:ext uri="{FF2B5EF4-FFF2-40B4-BE49-F238E27FC236}">
                  <a16:creationId xmlns:a16="http://schemas.microsoft.com/office/drawing/2014/main" id="{DC352A40-A970-1798-BCA6-021A44DBA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5605" y="6485206"/>
              <a:ext cx="1754480" cy="1279662"/>
            </a:xfrm>
            <a:prstGeom prst="roundRect">
              <a:avLst>
                <a:gd name="adj" fmla="val 3431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x-none" sz="2800" i="1" dirty="0">
                  <a:solidFill>
                    <a:schemeClr val="tx1"/>
                  </a:solidFill>
                  <a:effectLst>
                    <a:outerShdw dist="38100" dir="360000" sx="1000" sy="1000" algn="tl">
                      <a:srgbClr val="C0C0C0"/>
                    </a:outerShdw>
                  </a:effectLst>
                  <a:ea typeface="ＭＳ Ｐゴシック" charset="-128"/>
                </a:rPr>
                <a:t>Iterate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0262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19" grpId="0" animBg="1"/>
      <p:bldP spid="20" grpId="0" animBg="1"/>
      <p:bldP spid="27" grpId="0" animBg="1"/>
      <p:bldP spid="29" grpId="0" animBg="1"/>
      <p:bldP spid="35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79EAFF-097F-564D-94E1-AB4DE8D46D7A}"/>
              </a:ext>
            </a:extLst>
          </p:cNvPr>
          <p:cNvSpPr txBox="1"/>
          <p:nvPr/>
        </p:nvSpPr>
        <p:spPr>
          <a:xfrm>
            <a:off x="208702" y="337192"/>
            <a:ext cx="12625493" cy="715089"/>
          </a:xfrm>
          <a:prstGeom prst="roundRect">
            <a:avLst/>
          </a:prstGeom>
          <a:solidFill>
            <a:srgbClr val="F6D943"/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6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Input and output from structure determination with </a:t>
            </a:r>
            <a:r>
              <a:rPr lang="en-US" sz="36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endParaRPr lang="en-US" sz="3600" i="1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C013E-BD11-0C4C-B95C-32444EFFEF09}"/>
              </a:ext>
            </a:extLst>
          </p:cNvPr>
          <p:cNvSpPr txBox="1"/>
          <p:nvPr/>
        </p:nvSpPr>
        <p:spPr>
          <a:xfrm>
            <a:off x="2503892" y="2630973"/>
            <a:ext cx="8365701" cy="646986"/>
          </a:xfrm>
          <a:prstGeom prst="roundRect">
            <a:avLst/>
          </a:prstGeom>
          <a:solidFill>
            <a:srgbClr val="00B0F0">
              <a:alpha val="42008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Contents of asymmetric unit (sequence file)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37611-3CC0-294D-BB35-992E91441DC2}"/>
              </a:ext>
            </a:extLst>
          </p:cNvPr>
          <p:cNvSpPr txBox="1"/>
          <p:nvPr/>
        </p:nvSpPr>
        <p:spPr>
          <a:xfrm>
            <a:off x="2503892" y="1686354"/>
            <a:ext cx="8041984" cy="646986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Experimental data (maps or X-ray data)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C6E61D-D0AE-DCEC-DAEB-DB872972C789}"/>
              </a:ext>
            </a:extLst>
          </p:cNvPr>
          <p:cNvSpPr txBox="1"/>
          <p:nvPr/>
        </p:nvSpPr>
        <p:spPr>
          <a:xfrm>
            <a:off x="2503892" y="5283726"/>
            <a:ext cx="4289921" cy="1191816"/>
          </a:xfrm>
          <a:prstGeom prst="roundRect">
            <a:avLst/>
          </a:prstGeom>
          <a:solidFill>
            <a:srgbClr val="00BD42">
              <a:alpha val="42008"/>
            </a:srgbClr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Rebuilt model</a:t>
            </a:r>
          </a:p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Optimized map</a:t>
            </a:r>
            <a:endParaRPr lang="en-US" sz="2400" i="1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341DBA-11FF-2F1B-1334-38A0DDBC621A}"/>
              </a:ext>
            </a:extLst>
          </p:cNvPr>
          <p:cNvSpPr txBox="1"/>
          <p:nvPr/>
        </p:nvSpPr>
        <p:spPr>
          <a:xfrm>
            <a:off x="7695056" y="5281608"/>
            <a:ext cx="5011124" cy="646986"/>
          </a:xfrm>
          <a:prstGeom prst="roundRect">
            <a:avLst/>
          </a:prstGeom>
          <a:solidFill>
            <a:srgbClr val="00BD42">
              <a:alpha val="42008"/>
            </a:srgbClr>
          </a:solidFill>
          <a:ln w="539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Docked predicted models</a:t>
            </a:r>
            <a:endParaRPr lang="en-US" sz="2400" i="1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0C45F-FAA2-65B7-BE69-153BA41ED7D8}"/>
              </a:ext>
            </a:extLst>
          </p:cNvPr>
          <p:cNvSpPr txBox="1"/>
          <p:nvPr/>
        </p:nvSpPr>
        <p:spPr>
          <a:xfrm>
            <a:off x="2503892" y="6740427"/>
            <a:ext cx="4289921" cy="119181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Map and model ready for next steps</a:t>
            </a:r>
            <a:endParaRPr lang="en-US" sz="2400" i="1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791E48-42CE-583A-D29A-6BA0740233D8}"/>
              </a:ext>
            </a:extLst>
          </p:cNvPr>
          <p:cNvSpPr txBox="1"/>
          <p:nvPr/>
        </p:nvSpPr>
        <p:spPr>
          <a:xfrm>
            <a:off x="7695056" y="6738309"/>
            <a:ext cx="5011124" cy="1191816"/>
          </a:xfrm>
          <a:prstGeom prst="roundRect">
            <a:avLst/>
          </a:prstGeom>
          <a:solidFill>
            <a:srgbClr val="CA3332">
              <a:alpha val="42008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Useful as high-quality reference models</a:t>
            </a:r>
            <a:endParaRPr lang="en-US" sz="2400" i="1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40FA6-E22E-C221-8F53-C27C9CF7EF85}"/>
              </a:ext>
            </a:extLst>
          </p:cNvPr>
          <p:cNvSpPr txBox="1"/>
          <p:nvPr/>
        </p:nvSpPr>
        <p:spPr>
          <a:xfrm>
            <a:off x="225030" y="5928594"/>
            <a:ext cx="1289957" cy="510778"/>
          </a:xfrm>
          <a:prstGeom prst="roundRect">
            <a:avLst/>
          </a:prstGeom>
          <a:solidFill>
            <a:srgbClr val="FF0000"/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191206-2310-E82C-01EE-C093BF40311E}"/>
              </a:ext>
            </a:extLst>
          </p:cNvPr>
          <p:cNvSpPr txBox="1"/>
          <p:nvPr/>
        </p:nvSpPr>
        <p:spPr>
          <a:xfrm>
            <a:off x="0" y="2120195"/>
            <a:ext cx="1289957" cy="510778"/>
          </a:xfrm>
          <a:prstGeom prst="roundRect">
            <a:avLst/>
          </a:prstGeom>
          <a:solidFill>
            <a:srgbClr val="00FF00"/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1309458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79EAFF-097F-564D-94E1-AB4DE8D46D7A}"/>
              </a:ext>
            </a:extLst>
          </p:cNvPr>
          <p:cNvSpPr txBox="1"/>
          <p:nvPr/>
        </p:nvSpPr>
        <p:spPr>
          <a:xfrm>
            <a:off x="208702" y="337192"/>
            <a:ext cx="12625493" cy="715089"/>
          </a:xfrm>
          <a:prstGeom prst="roundRect">
            <a:avLst/>
          </a:prstGeom>
          <a:solidFill>
            <a:srgbClr val="F6D943"/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6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Phenix tools for structure determination with </a:t>
            </a:r>
            <a:r>
              <a:rPr lang="en-US" sz="36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endParaRPr lang="en-US" sz="3600" i="1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C013E-BD11-0C4C-B95C-32444EFFEF09}"/>
              </a:ext>
            </a:extLst>
          </p:cNvPr>
          <p:cNvSpPr txBox="1"/>
          <p:nvPr/>
        </p:nvSpPr>
        <p:spPr>
          <a:xfrm>
            <a:off x="518094" y="1442492"/>
            <a:ext cx="6400800" cy="64698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42008"/>
            </a:scheme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PredictModel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(Predict with </a:t>
            </a:r>
            <a:r>
              <a:rPr lang="en-US" sz="24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37611-3CC0-294D-BB35-992E91441DC2}"/>
              </a:ext>
            </a:extLst>
          </p:cNvPr>
          <p:cNvSpPr txBox="1"/>
          <p:nvPr/>
        </p:nvSpPr>
        <p:spPr>
          <a:xfrm>
            <a:off x="1204047" y="2211985"/>
            <a:ext cx="8890079" cy="64698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 err="1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ProcessPredictedModel</a:t>
            </a:r>
            <a:r>
              <a:rPr lang="en-US" sz="3200" i="1" dirty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(Trim and identify domains)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5DA44-0777-3C44-809D-109B61D94824}"/>
              </a:ext>
            </a:extLst>
          </p:cNvPr>
          <p:cNvSpPr txBox="1"/>
          <p:nvPr/>
        </p:nvSpPr>
        <p:spPr>
          <a:xfrm>
            <a:off x="710520" y="8928689"/>
            <a:ext cx="8890079" cy="646986"/>
          </a:xfrm>
          <a:prstGeom prst="roundRect">
            <a:avLst/>
          </a:prstGeom>
          <a:solidFill>
            <a:srgbClr val="B8732B"/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 err="1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PredictAndBuild</a:t>
            </a:r>
            <a:r>
              <a:rPr lang="en-US" sz="3200" i="1" dirty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 (</a:t>
            </a:r>
            <a:r>
              <a:rPr lang="en-US" sz="2400" i="1" dirty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Prediction and structure determination)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A8B2AC-57A5-9D9D-35EC-6F4C58A51E26}"/>
              </a:ext>
            </a:extLst>
          </p:cNvPr>
          <p:cNvSpPr txBox="1"/>
          <p:nvPr/>
        </p:nvSpPr>
        <p:spPr>
          <a:xfrm>
            <a:off x="518094" y="3199309"/>
            <a:ext cx="10879249" cy="64698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ResolveCryoEM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LocalAnisoSharpen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(</a:t>
            </a:r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map improvement)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7E2AC-0685-04F3-F00A-D90009506CBD}"/>
              </a:ext>
            </a:extLst>
          </p:cNvPr>
          <p:cNvSpPr txBox="1"/>
          <p:nvPr/>
        </p:nvSpPr>
        <p:spPr>
          <a:xfrm>
            <a:off x="1618453" y="5346337"/>
            <a:ext cx="5815714" cy="64698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2000"/>
            </a:scheme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RealSpaceRefine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(</a:t>
            </a:r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Refinement)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CAD271-89AF-321C-488A-D0C6E2B3082B}"/>
              </a:ext>
            </a:extLst>
          </p:cNvPr>
          <p:cNvSpPr txBox="1"/>
          <p:nvPr/>
        </p:nvSpPr>
        <p:spPr>
          <a:xfrm>
            <a:off x="807167" y="3868086"/>
            <a:ext cx="10038744" cy="64698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EMPlacement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, </a:t>
            </a:r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DockInMap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(</a:t>
            </a:r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Docking of single, multiple chains)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75D93-6E70-539D-ED4B-FC00C6A8DD8A}"/>
              </a:ext>
            </a:extLst>
          </p:cNvPr>
          <p:cNvSpPr txBox="1"/>
          <p:nvPr/>
        </p:nvSpPr>
        <p:spPr>
          <a:xfrm>
            <a:off x="1093486" y="4599623"/>
            <a:ext cx="7373805" cy="64698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DockAndRebuild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(</a:t>
            </a:r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Morphing and rebuilding)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4F4611-9344-57F8-40F2-40E22A96EC2B}"/>
              </a:ext>
            </a:extLst>
          </p:cNvPr>
          <p:cNvSpPr txBox="1"/>
          <p:nvPr/>
        </p:nvSpPr>
        <p:spPr>
          <a:xfrm>
            <a:off x="686686" y="6440663"/>
            <a:ext cx="5815714" cy="646986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Phaser-MR (</a:t>
            </a:r>
            <a:r>
              <a:rPr lang="en-US" sz="2400" i="1" dirty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Molecular replacement)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9F23DA-91A7-2027-EEE6-5345E273F44D}"/>
              </a:ext>
            </a:extLst>
          </p:cNvPr>
          <p:cNvSpPr txBox="1"/>
          <p:nvPr/>
        </p:nvSpPr>
        <p:spPr>
          <a:xfrm>
            <a:off x="1093486" y="7187377"/>
            <a:ext cx="7208835" cy="646986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 err="1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AutoBuild</a:t>
            </a:r>
            <a:r>
              <a:rPr lang="en-US" sz="3200" i="1" dirty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 (</a:t>
            </a:r>
            <a:r>
              <a:rPr lang="en-US" sz="2400" i="1" dirty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Density modification and rebuilding)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2A56C5-13ED-4E37-5216-E43C552AF342}"/>
              </a:ext>
            </a:extLst>
          </p:cNvPr>
          <p:cNvSpPr txBox="1"/>
          <p:nvPr/>
        </p:nvSpPr>
        <p:spPr>
          <a:xfrm>
            <a:off x="11158311" y="4224006"/>
            <a:ext cx="1543628" cy="510778"/>
          </a:xfrm>
          <a:prstGeom prst="roundRect">
            <a:avLst/>
          </a:prstGeom>
          <a:solidFill>
            <a:srgbClr val="00FF00"/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Cryo-EM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A1320E-C24B-1F45-528D-F860522437F1}"/>
              </a:ext>
            </a:extLst>
          </p:cNvPr>
          <p:cNvSpPr txBox="1"/>
          <p:nvPr/>
        </p:nvSpPr>
        <p:spPr>
          <a:xfrm>
            <a:off x="11088727" y="7264513"/>
            <a:ext cx="1543628" cy="510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X-ray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7A0DD0-D88F-D958-A5B1-32F88B3E56FD}"/>
              </a:ext>
            </a:extLst>
          </p:cNvPr>
          <p:cNvSpPr txBox="1"/>
          <p:nvPr/>
        </p:nvSpPr>
        <p:spPr>
          <a:xfrm>
            <a:off x="10886888" y="1654315"/>
            <a:ext cx="1947307" cy="9194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models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4519F7-E0F6-1120-CC5C-564BD08A0BCE}"/>
              </a:ext>
            </a:extLst>
          </p:cNvPr>
          <p:cNvSpPr txBox="1"/>
          <p:nvPr/>
        </p:nvSpPr>
        <p:spPr>
          <a:xfrm>
            <a:off x="10956471" y="8792481"/>
            <a:ext cx="1947307" cy="919401"/>
          </a:xfrm>
          <a:prstGeom prst="roundRect">
            <a:avLst/>
          </a:prstGeom>
          <a:solidFill>
            <a:srgbClr val="FF0000"/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b="1" i="1" dirty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Full automation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29D290-D3DC-6EF8-E4B9-E787470F6569}"/>
              </a:ext>
            </a:extLst>
          </p:cNvPr>
          <p:cNvSpPr txBox="1"/>
          <p:nvPr/>
        </p:nvSpPr>
        <p:spPr>
          <a:xfrm>
            <a:off x="1618452" y="7918914"/>
            <a:ext cx="4727919" cy="646986"/>
          </a:xfrm>
          <a:prstGeom prst="roundRect">
            <a:avLst/>
          </a:prstGeom>
          <a:solidFill>
            <a:srgbClr val="00B0F0">
              <a:alpha val="42000"/>
            </a:srgb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Phenix.refine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(</a:t>
            </a:r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Refinement)</a:t>
            </a:r>
          </a:p>
        </p:txBody>
      </p:sp>
    </p:spTree>
    <p:extLst>
      <p:ext uri="{BB962C8B-B14F-4D97-AF65-F5344CB8AC3E}">
        <p14:creationId xmlns:p14="http://schemas.microsoft.com/office/powerpoint/2010/main" val="1210751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97">
            <a:extLst>
              <a:ext uri="{FF2B5EF4-FFF2-40B4-BE49-F238E27FC236}">
                <a16:creationId xmlns:a16="http://schemas.microsoft.com/office/drawing/2014/main" id="{DEC687B6-A226-6620-33E6-890E63650B91}"/>
              </a:ext>
            </a:extLst>
          </p:cNvPr>
          <p:cNvSpPr/>
          <p:nvPr/>
        </p:nvSpPr>
        <p:spPr>
          <a:xfrm>
            <a:off x="1534360" y="8532452"/>
            <a:ext cx="4556006" cy="964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75" tIns="50775" rIns="50775" bIns="50775" anchor="ctr">
            <a:spAutoFit/>
          </a:bodyPr>
          <a:lstStyle/>
          <a:p>
            <a:pPr defTabSz="583914">
              <a:defRPr sz="1800"/>
            </a:pPr>
            <a:r>
              <a:rPr sz="2799" dirty="0">
                <a:solidFill>
                  <a:sysClr val="windowText" lastClr="000000"/>
                </a:solidFill>
                <a:latin typeface="Gill Sans"/>
                <a:ea typeface="Gill Sans"/>
                <a:cs typeface="Gill Sans"/>
              </a:rPr>
              <a:t>An NIH/NIGMS funded Program Project</a:t>
            </a:r>
          </a:p>
        </p:txBody>
      </p:sp>
      <p:sp>
        <p:nvSpPr>
          <p:cNvPr id="37" name="Shape 98">
            <a:extLst>
              <a:ext uri="{FF2B5EF4-FFF2-40B4-BE49-F238E27FC236}">
                <a16:creationId xmlns:a16="http://schemas.microsoft.com/office/drawing/2014/main" id="{6C17A7A8-EBC7-5C0E-4844-DDD74B74EB55}"/>
              </a:ext>
            </a:extLst>
          </p:cNvPr>
          <p:cNvSpPr/>
          <p:nvPr/>
        </p:nvSpPr>
        <p:spPr>
          <a:xfrm>
            <a:off x="663000" y="2088847"/>
            <a:ext cx="4847893" cy="2589874"/>
          </a:xfrm>
          <a:prstGeom prst="roundRect">
            <a:avLst>
              <a:gd name="adj" fmla="val 7614"/>
            </a:avLst>
          </a:prstGeom>
          <a:solidFill>
            <a:srgbClr val="E4B68D"/>
          </a:solidFill>
          <a:ln w="25400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/>
            </a:pPr>
            <a:endParaRPr lang="en-US" sz="2799" dirty="0"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pic>
        <p:nvPicPr>
          <p:cNvPr id="38" name="newlogo.tiff">
            <a:extLst>
              <a:ext uri="{FF2B5EF4-FFF2-40B4-BE49-F238E27FC236}">
                <a16:creationId xmlns:a16="http://schemas.microsoft.com/office/drawing/2014/main" id="{269C9E2B-1C1C-F420-6C74-ED9BCBF9C5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4634" y="8499104"/>
            <a:ext cx="1015670" cy="101567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249">
            <a:extLst>
              <a:ext uri="{FF2B5EF4-FFF2-40B4-BE49-F238E27FC236}">
                <a16:creationId xmlns:a16="http://schemas.microsoft.com/office/drawing/2014/main" id="{CFA6DC40-25ED-607D-C196-C74141CC1CD4}"/>
              </a:ext>
            </a:extLst>
          </p:cNvPr>
          <p:cNvSpPr txBox="1">
            <a:spLocks/>
          </p:cNvSpPr>
          <p:nvPr/>
        </p:nvSpPr>
        <p:spPr>
          <a:xfrm>
            <a:off x="790055" y="160821"/>
            <a:ext cx="11426280" cy="888711"/>
          </a:xfrm>
          <a:prstGeom prst="rect">
            <a:avLst/>
          </a:prstGeom>
        </p:spPr>
        <p:txBody>
          <a:bodyPr vert="horz" lIns="91410" tIns="45705" rIns="91410" bIns="45705" rtlCol="0" anchor="b">
            <a:normAutofit/>
          </a:bodyPr>
          <a:lstStyle>
            <a:lvl1pPr algn="ctr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799">
                <a:latin typeface="Calibri" panose="020F0502020204030204" pitchFamily="34" charset="0"/>
                <a:cs typeface="Calibri" panose="020F0502020204030204" pitchFamily="34" charset="0"/>
              </a:rPr>
              <a:t>The              Project</a:t>
            </a:r>
            <a:endParaRPr lang="en-US" sz="479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93215C7-3BCF-ED99-BB5F-0D1260737229}"/>
              </a:ext>
            </a:extLst>
          </p:cNvPr>
          <p:cNvCxnSpPr/>
          <p:nvPr/>
        </p:nvCxnSpPr>
        <p:spPr>
          <a:xfrm>
            <a:off x="408494" y="1165483"/>
            <a:ext cx="12079199" cy="0"/>
          </a:xfrm>
          <a:prstGeom prst="line">
            <a:avLst/>
          </a:prstGeom>
          <a:ln w="38100" cmpd="sng">
            <a:solidFill>
              <a:srgbClr val="17375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Shape 265">
            <a:extLst>
              <a:ext uri="{FF2B5EF4-FFF2-40B4-BE49-F238E27FC236}">
                <a16:creationId xmlns:a16="http://schemas.microsoft.com/office/drawing/2014/main" id="{293C0B6C-55CE-31F3-CEC3-2ED4F9C494ED}"/>
              </a:ext>
            </a:extLst>
          </p:cNvPr>
          <p:cNvSpPr/>
          <p:nvPr/>
        </p:nvSpPr>
        <p:spPr>
          <a:xfrm>
            <a:off x="5477138" y="8497312"/>
            <a:ext cx="7263054" cy="1135025"/>
          </a:xfrm>
          <a:prstGeom prst="round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783" tIns="50783" rIns="50783" bIns="50783" anchor="ctr">
            <a:spAutoFit/>
          </a:bodyPr>
          <a:lstStyle/>
          <a:p>
            <a:pPr algn="l">
              <a:defRPr sz="2400"/>
            </a:pPr>
            <a:r>
              <a:rPr lang="de-DE" sz="2000" dirty="0" err="1"/>
              <a:t>Liebschner</a:t>
            </a:r>
            <a:r>
              <a:rPr lang="de-DE" sz="2000" dirty="0"/>
              <a:t> D, </a:t>
            </a:r>
            <a:r>
              <a:rPr lang="de-DE" sz="2000" i="1" dirty="0"/>
              <a:t>et al</a:t>
            </a:r>
            <a:r>
              <a:rPr lang="de-DE" sz="2000" dirty="0"/>
              <a:t>., </a:t>
            </a:r>
            <a:r>
              <a:rPr lang="en-US" sz="2000" dirty="0"/>
              <a:t>Macromolecular structure determination using X-rays, neutrons and electrons: recent developments in </a:t>
            </a:r>
            <a:r>
              <a:rPr lang="en-US" sz="2000" i="1" dirty="0"/>
              <a:t>Phenix</a:t>
            </a:r>
            <a:r>
              <a:rPr lang="en-US" sz="2000" dirty="0"/>
              <a:t>. </a:t>
            </a:r>
          </a:p>
          <a:p>
            <a:pPr algn="l">
              <a:defRPr sz="2400"/>
            </a:pPr>
            <a:r>
              <a:rPr lang="de-DE" sz="2000" dirty="0"/>
              <a:t>Acta </a:t>
            </a:r>
            <a:r>
              <a:rPr lang="de-DE" sz="2000" dirty="0" err="1"/>
              <a:t>Cryst</a:t>
            </a:r>
            <a:r>
              <a:rPr lang="de-DE" sz="2000" dirty="0"/>
              <a:t>. 2019 </a:t>
            </a:r>
            <a:r>
              <a:rPr lang="de-DE" sz="2000" b="1" dirty="0"/>
              <a:t>D75</a:t>
            </a:r>
            <a:r>
              <a:rPr lang="de-DE" sz="2000" dirty="0"/>
              <a:t>:861–877</a:t>
            </a:r>
            <a:endParaRPr sz="20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FB70D0E-3EED-BB10-5848-FF4BDDBD4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842" y="3323578"/>
            <a:ext cx="1642459" cy="2043641"/>
          </a:xfrm>
          <a:prstGeom prst="roundRect">
            <a:avLst>
              <a:gd name="adj" fmla="val 4020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om Terwilliger, Li-Wei Hung">
            <a:extLst>
              <a:ext uri="{FF2B5EF4-FFF2-40B4-BE49-F238E27FC236}">
                <a16:creationId xmlns:a16="http://schemas.microsoft.com/office/drawing/2014/main" id="{F5560315-C04B-D143-85AA-0086B1714762}"/>
              </a:ext>
            </a:extLst>
          </p:cNvPr>
          <p:cNvSpPr/>
          <p:nvPr/>
        </p:nvSpPr>
        <p:spPr>
          <a:xfrm>
            <a:off x="7123783" y="2213331"/>
            <a:ext cx="5461729" cy="855696"/>
          </a:xfrm>
          <a:prstGeom prst="roundRect">
            <a:avLst>
              <a:gd name="adj" fmla="val 21031"/>
            </a:avLst>
          </a:prstGeom>
          <a:solidFill>
            <a:srgbClr val="E4B68D"/>
          </a:solidFill>
          <a:ln w="254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783" tIns="50783" rIns="50783" bIns="50783" anchor="ctr"/>
          <a:lstStyle>
            <a:lvl1pPr>
              <a:defRPr sz="3000"/>
            </a:lvl1pPr>
          </a:lstStyle>
          <a:p>
            <a:pPr algn="ctr"/>
            <a:r>
              <a:rPr sz="2999" dirty="0"/>
              <a:t>Tom Terwilliger, Li-Wei Hung</a:t>
            </a:r>
          </a:p>
        </p:txBody>
      </p:sp>
      <p:grpSp>
        <p:nvGrpSpPr>
          <p:cNvPr id="44" name="Group">
            <a:extLst>
              <a:ext uri="{FF2B5EF4-FFF2-40B4-BE49-F238E27FC236}">
                <a16:creationId xmlns:a16="http://schemas.microsoft.com/office/drawing/2014/main" id="{3EA726FC-F4D7-E033-ACA7-A23BC6C45468}"/>
              </a:ext>
            </a:extLst>
          </p:cNvPr>
          <p:cNvGrpSpPr/>
          <p:nvPr/>
        </p:nvGrpSpPr>
        <p:grpSpPr>
          <a:xfrm>
            <a:off x="9966319" y="2910070"/>
            <a:ext cx="2323345" cy="990279"/>
            <a:chOff x="0" y="0"/>
            <a:chExt cx="2324100" cy="990600"/>
          </a:xfrm>
        </p:grpSpPr>
        <p:sp>
          <p:nvSpPr>
            <p:cNvPr id="45" name="Rounded Rectangle">
              <a:extLst>
                <a:ext uri="{FF2B5EF4-FFF2-40B4-BE49-F238E27FC236}">
                  <a16:creationId xmlns:a16="http://schemas.microsoft.com/office/drawing/2014/main" id="{02BDE33D-7743-1641-176E-90CE1E55BE04}"/>
                </a:ext>
              </a:extLst>
            </p:cNvPr>
            <p:cNvSpPr/>
            <p:nvPr/>
          </p:nvSpPr>
          <p:spPr>
            <a:xfrm>
              <a:off x="0" y="0"/>
              <a:ext cx="2324100" cy="990600"/>
            </a:xfrm>
            <a:prstGeom prst="roundRect">
              <a:avLst>
                <a:gd name="adj" fmla="val 19231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762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783" tIns="50783" rIns="50783" bIns="50783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/>
            </a:p>
          </p:txBody>
        </p:sp>
        <p:pic>
          <p:nvPicPr>
            <p:cNvPr id="46" name="Los_Alamos_logo.png" descr="Los_Alamos_logo.png">
              <a:extLst>
                <a:ext uri="{FF2B5EF4-FFF2-40B4-BE49-F238E27FC236}">
                  <a16:creationId xmlns:a16="http://schemas.microsoft.com/office/drawing/2014/main" id="{62F7067A-02E5-6A06-4928-357794C74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1886"/>
            <a:stretch>
              <a:fillRect/>
            </a:stretch>
          </p:blipFill>
          <p:spPr>
            <a:xfrm>
              <a:off x="63500" y="86547"/>
              <a:ext cx="2108200" cy="8532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7" name="Image" descr="Image">
            <a:extLst>
              <a:ext uri="{FF2B5EF4-FFF2-40B4-BE49-F238E27FC236}">
                <a16:creationId xmlns:a16="http://schemas.microsoft.com/office/drawing/2014/main" id="{411A224D-5CEB-F4ED-FBA5-6EEFDE2ACC9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42" t="3148" r="2689" b="16145"/>
          <a:stretch>
            <a:fillRect/>
          </a:stretch>
        </p:blipFill>
        <p:spPr>
          <a:xfrm>
            <a:off x="7526467" y="2933279"/>
            <a:ext cx="2311838" cy="9438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21" y="0"/>
                </a:moveTo>
                <a:cubicBezTo>
                  <a:pt x="1923" y="0"/>
                  <a:pt x="1442" y="0"/>
                  <a:pt x="1123" y="327"/>
                </a:cubicBezTo>
                <a:cubicBezTo>
                  <a:pt x="663" y="737"/>
                  <a:pt x="301" y="1624"/>
                  <a:pt x="133" y="2751"/>
                </a:cubicBezTo>
                <a:cubicBezTo>
                  <a:pt x="0" y="3533"/>
                  <a:pt x="0" y="4709"/>
                  <a:pt x="0" y="6664"/>
                </a:cubicBezTo>
                <a:lnTo>
                  <a:pt x="0" y="14936"/>
                </a:lnTo>
                <a:cubicBezTo>
                  <a:pt x="0" y="16891"/>
                  <a:pt x="0" y="18067"/>
                  <a:pt x="133" y="18849"/>
                </a:cubicBezTo>
                <a:cubicBezTo>
                  <a:pt x="301" y="19976"/>
                  <a:pt x="663" y="20863"/>
                  <a:pt x="1123" y="21273"/>
                </a:cubicBezTo>
                <a:cubicBezTo>
                  <a:pt x="1442" y="21600"/>
                  <a:pt x="1923" y="21600"/>
                  <a:pt x="2721" y="21600"/>
                </a:cubicBezTo>
                <a:lnTo>
                  <a:pt x="18883" y="21600"/>
                </a:lnTo>
                <a:cubicBezTo>
                  <a:pt x="19681" y="21600"/>
                  <a:pt x="20158" y="21600"/>
                  <a:pt x="20477" y="21273"/>
                </a:cubicBezTo>
                <a:cubicBezTo>
                  <a:pt x="20937" y="20863"/>
                  <a:pt x="21299" y="19976"/>
                  <a:pt x="21467" y="18849"/>
                </a:cubicBezTo>
                <a:cubicBezTo>
                  <a:pt x="21600" y="18067"/>
                  <a:pt x="21600" y="16891"/>
                  <a:pt x="21600" y="14936"/>
                </a:cubicBezTo>
                <a:lnTo>
                  <a:pt x="21600" y="6664"/>
                </a:lnTo>
                <a:cubicBezTo>
                  <a:pt x="21600" y="4709"/>
                  <a:pt x="21600" y="3533"/>
                  <a:pt x="21467" y="2751"/>
                </a:cubicBezTo>
                <a:cubicBezTo>
                  <a:pt x="21299" y="1624"/>
                  <a:pt x="20937" y="737"/>
                  <a:pt x="20477" y="327"/>
                </a:cubicBezTo>
                <a:cubicBezTo>
                  <a:pt x="20158" y="0"/>
                  <a:pt x="19681" y="0"/>
                  <a:pt x="18883" y="0"/>
                </a:cubicBezTo>
                <a:lnTo>
                  <a:pt x="2721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  <a:effectLst>
            <a:outerShdw blurRad="38100" dist="508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48" name="Matt Baker, Corey Hyrc">
            <a:extLst>
              <a:ext uri="{FF2B5EF4-FFF2-40B4-BE49-F238E27FC236}">
                <a16:creationId xmlns:a16="http://schemas.microsoft.com/office/drawing/2014/main" id="{0F6F2A77-9B91-8A8A-3C4A-F4E5BBE4AD73}"/>
              </a:ext>
            </a:extLst>
          </p:cNvPr>
          <p:cNvSpPr/>
          <p:nvPr/>
        </p:nvSpPr>
        <p:spPr>
          <a:xfrm>
            <a:off x="7117936" y="4599367"/>
            <a:ext cx="2503040" cy="855697"/>
          </a:xfrm>
          <a:prstGeom prst="roundRect">
            <a:avLst>
              <a:gd name="adj" fmla="val 21103"/>
            </a:avLst>
          </a:prstGeom>
          <a:solidFill>
            <a:srgbClr val="E4B68D"/>
          </a:solidFill>
          <a:ln w="254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783" tIns="50783" rIns="50783" bIns="50783" anchor="ctr"/>
          <a:lstStyle>
            <a:lvl1pPr>
              <a:defRPr sz="3000"/>
            </a:lvl1pPr>
          </a:lstStyle>
          <a:p>
            <a:pPr algn="ctr"/>
            <a:r>
              <a:rPr sz="2799" dirty="0"/>
              <a:t>Matt Baker</a:t>
            </a:r>
          </a:p>
        </p:txBody>
      </p:sp>
      <p:grpSp>
        <p:nvGrpSpPr>
          <p:cNvPr id="49" name="Group">
            <a:extLst>
              <a:ext uri="{FF2B5EF4-FFF2-40B4-BE49-F238E27FC236}">
                <a16:creationId xmlns:a16="http://schemas.microsoft.com/office/drawing/2014/main" id="{11521025-8C5A-7DDB-A9FB-6AE4472A4399}"/>
              </a:ext>
            </a:extLst>
          </p:cNvPr>
          <p:cNvGrpSpPr/>
          <p:nvPr/>
        </p:nvGrpSpPr>
        <p:grpSpPr>
          <a:xfrm>
            <a:off x="9434160" y="4510254"/>
            <a:ext cx="1661632" cy="1015670"/>
            <a:chOff x="0" y="0"/>
            <a:chExt cx="1662172" cy="1016000"/>
          </a:xfrm>
        </p:grpSpPr>
        <p:sp>
          <p:nvSpPr>
            <p:cNvPr id="50" name="Rounded Rectangle">
              <a:extLst>
                <a:ext uri="{FF2B5EF4-FFF2-40B4-BE49-F238E27FC236}">
                  <a16:creationId xmlns:a16="http://schemas.microsoft.com/office/drawing/2014/main" id="{1707AE21-0D5D-796A-9745-B5AD3B3F1327}"/>
                </a:ext>
              </a:extLst>
            </p:cNvPr>
            <p:cNvSpPr/>
            <p:nvPr/>
          </p:nvSpPr>
          <p:spPr>
            <a:xfrm>
              <a:off x="0" y="0"/>
              <a:ext cx="1662173" cy="1016000"/>
            </a:xfrm>
            <a:prstGeom prst="roundRect">
              <a:avLst>
                <a:gd name="adj" fmla="val 15495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25400" dir="1866322" rotWithShape="0">
                <a:srgbClr val="000000">
                  <a:alpha val="50000"/>
                </a:srgbClr>
              </a:outerShdw>
            </a:effectLst>
          </p:spPr>
          <p:txBody>
            <a:bodyPr wrap="square" lIns="50783" tIns="50783" rIns="50783" bIns="50783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/>
            </a:p>
          </p:txBody>
        </p:sp>
        <p:pic>
          <p:nvPicPr>
            <p:cNvPr id="51" name="Image" descr="Image">
              <a:extLst>
                <a:ext uri="{FF2B5EF4-FFF2-40B4-BE49-F238E27FC236}">
                  <a16:creationId xmlns:a16="http://schemas.microsoft.com/office/drawing/2014/main" id="{AA931D71-4BF3-B1C6-3994-029364F50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590" t="11263" r="13377" b="21787"/>
            <a:stretch>
              <a:fillRect/>
            </a:stretch>
          </p:blipFill>
          <p:spPr>
            <a:xfrm>
              <a:off x="4532" y="14805"/>
              <a:ext cx="1637005" cy="986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2" name="Jane &amp; David Richardson, Chris Williams, Vincent Chen">
            <a:extLst>
              <a:ext uri="{FF2B5EF4-FFF2-40B4-BE49-F238E27FC236}">
                <a16:creationId xmlns:a16="http://schemas.microsoft.com/office/drawing/2014/main" id="{510A6A3E-80DB-75BE-BD24-CD4EBCDCCDB4}"/>
              </a:ext>
            </a:extLst>
          </p:cNvPr>
          <p:cNvSpPr/>
          <p:nvPr/>
        </p:nvSpPr>
        <p:spPr>
          <a:xfrm>
            <a:off x="7068602" y="6245303"/>
            <a:ext cx="4421872" cy="1423508"/>
          </a:xfrm>
          <a:prstGeom prst="roundRect">
            <a:avLst>
              <a:gd name="adj" fmla="val 14627"/>
            </a:avLst>
          </a:prstGeom>
          <a:solidFill>
            <a:srgbClr val="E4B68D"/>
          </a:solidFill>
          <a:ln w="254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783" tIns="50783" rIns="50783" bIns="50783" anchor="ctr"/>
          <a:lstStyle>
            <a:lvl1pPr>
              <a:defRPr sz="3000"/>
            </a:lvl1pPr>
          </a:lstStyle>
          <a:p>
            <a:pPr algn="ctr"/>
            <a:r>
              <a:rPr sz="2799" dirty="0"/>
              <a:t>Jane Richardson,</a:t>
            </a:r>
            <a:r>
              <a:rPr lang="en-US" sz="2799" dirty="0"/>
              <a:t> Vincent Chen, Michael </a:t>
            </a:r>
            <a:r>
              <a:rPr lang="en-US" sz="2799" dirty="0" err="1"/>
              <a:t>Prisant</a:t>
            </a:r>
            <a:r>
              <a:rPr lang="en-US" sz="2799" dirty="0"/>
              <a:t>,</a:t>
            </a:r>
            <a:r>
              <a:rPr sz="2799" dirty="0"/>
              <a:t> Chris</a:t>
            </a:r>
            <a:r>
              <a:rPr lang="en-US" sz="2799" dirty="0"/>
              <a:t>topher</a:t>
            </a:r>
            <a:r>
              <a:rPr sz="2799" dirty="0"/>
              <a:t> Williams, </a:t>
            </a:r>
          </a:p>
        </p:txBody>
      </p:sp>
      <p:grpSp>
        <p:nvGrpSpPr>
          <p:cNvPr id="53" name="Group">
            <a:extLst>
              <a:ext uri="{FF2B5EF4-FFF2-40B4-BE49-F238E27FC236}">
                <a16:creationId xmlns:a16="http://schemas.microsoft.com/office/drawing/2014/main" id="{39D626E8-16EE-47A1-1F1A-2566E7DABB15}"/>
              </a:ext>
            </a:extLst>
          </p:cNvPr>
          <p:cNvGrpSpPr/>
          <p:nvPr/>
        </p:nvGrpSpPr>
        <p:grpSpPr>
          <a:xfrm>
            <a:off x="10950900" y="6840132"/>
            <a:ext cx="1079150" cy="1358458"/>
            <a:chOff x="0" y="0"/>
            <a:chExt cx="1079500" cy="1358900"/>
          </a:xfrm>
        </p:grpSpPr>
        <p:sp>
          <p:nvSpPr>
            <p:cNvPr id="54" name="Rounded Rectangle">
              <a:extLst>
                <a:ext uri="{FF2B5EF4-FFF2-40B4-BE49-F238E27FC236}">
                  <a16:creationId xmlns:a16="http://schemas.microsoft.com/office/drawing/2014/main" id="{570456A8-3C17-90DC-345A-BFB5A7DD7D82}"/>
                </a:ext>
              </a:extLst>
            </p:cNvPr>
            <p:cNvSpPr/>
            <p:nvPr/>
          </p:nvSpPr>
          <p:spPr>
            <a:xfrm>
              <a:off x="0" y="0"/>
              <a:ext cx="1079500" cy="1358900"/>
            </a:xfrm>
            <a:prstGeom prst="roundRect">
              <a:avLst>
                <a:gd name="adj" fmla="val 17647"/>
              </a:avLst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>
              <a:outerShdw blurRad="38100" dist="762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50783" tIns="50783" rIns="50783" bIns="50783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/>
            </a:p>
          </p:txBody>
        </p:sp>
        <p:pic>
          <p:nvPicPr>
            <p:cNvPr id="55" name="duke_univ_blue.png" descr="duke_univ_blue.png">
              <a:extLst>
                <a:ext uri="{FF2B5EF4-FFF2-40B4-BE49-F238E27FC236}">
                  <a16:creationId xmlns:a16="http://schemas.microsoft.com/office/drawing/2014/main" id="{6D7B266A-C923-BD16-C53B-09FF0F4AF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800" y="107168"/>
              <a:ext cx="986183" cy="1206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D942C0C1-2D7B-A8EC-A881-156D8C380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65" y="64631"/>
            <a:ext cx="1541376" cy="154391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75FC3E00-55C2-A137-486E-5B15172F6FAB}"/>
              </a:ext>
            </a:extLst>
          </p:cNvPr>
          <p:cNvGrpSpPr/>
          <p:nvPr/>
        </p:nvGrpSpPr>
        <p:grpSpPr>
          <a:xfrm>
            <a:off x="913153" y="5664566"/>
            <a:ext cx="4847893" cy="1326265"/>
            <a:chOff x="571532" y="5648511"/>
            <a:chExt cx="4849471" cy="1326697"/>
          </a:xfrm>
          <a:solidFill>
            <a:srgbClr val="E4B68D"/>
          </a:solidFill>
        </p:grpSpPr>
        <p:sp>
          <p:nvSpPr>
            <p:cNvPr id="58" name="Shape 94">
              <a:extLst>
                <a:ext uri="{FF2B5EF4-FFF2-40B4-BE49-F238E27FC236}">
                  <a16:creationId xmlns:a16="http://schemas.microsoft.com/office/drawing/2014/main" id="{B71B228A-5735-8115-6A61-592DB850E8C4}"/>
                </a:ext>
              </a:extLst>
            </p:cNvPr>
            <p:cNvSpPr/>
            <p:nvPr/>
          </p:nvSpPr>
          <p:spPr>
            <a:xfrm>
              <a:off x="906830" y="5648511"/>
              <a:ext cx="4230174" cy="1326697"/>
            </a:xfrm>
            <a:prstGeom prst="roundRect">
              <a:avLst>
                <a:gd name="adj" fmla="val 13158"/>
              </a:avLst>
            </a:prstGeom>
            <a:grpFill/>
            <a:ln w="25400">
              <a:noFill/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/>
            <a:lstStyle>
              <a:lvl1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lvl1pPr>
            </a:lstStyle>
            <a:p>
              <a:pPr defTabSz="583914">
                <a:defRPr sz="1800">
                  <a:solidFill>
                    <a:srgbClr val="000000"/>
                  </a:solidFill>
                  <a:effectLst/>
                </a:defRPr>
              </a:pPr>
              <a:endParaRPr lang="en-US" sz="2600" dirty="0">
                <a:solidFill>
                  <a:srgbClr val="000000"/>
                </a:solidFill>
                <a:effectLst/>
                <a:latin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C082DDF-E0BC-B4FC-5CE9-F7BF600F03AB}"/>
                </a:ext>
              </a:extLst>
            </p:cNvPr>
            <p:cNvSpPr/>
            <p:nvPr/>
          </p:nvSpPr>
          <p:spPr>
            <a:xfrm>
              <a:off x="571532" y="5775581"/>
              <a:ext cx="4849471" cy="993106"/>
            </a:xfrm>
            <a:prstGeom prst="rect">
              <a:avLst/>
            </a:prstGeom>
            <a:noFill/>
          </p:spPr>
          <p:txBody>
            <a:bodyPr wrap="square" lIns="129997" tIns="64998" rIns="129997" bIns="64998">
              <a:spAutoFit/>
            </a:bodyPr>
            <a:lstStyle/>
            <a:p>
              <a:pPr algn="ctr">
                <a:defRPr sz="3000"/>
              </a:pPr>
              <a:r>
                <a:rPr lang="en-US" sz="2799" dirty="0"/>
                <a:t>Randy Read, Airlie McCoy,</a:t>
              </a:r>
            </a:p>
            <a:p>
              <a:pPr algn="ctr">
                <a:defRPr sz="3000"/>
              </a:pPr>
              <a:r>
                <a:rPr lang="en-US" sz="2799" dirty="0"/>
                <a:t>Alisia </a:t>
              </a:r>
              <a:r>
                <a:rPr lang="en-US" sz="2799" dirty="0" err="1"/>
                <a:t>Fadini</a:t>
              </a:r>
              <a:endParaRPr lang="en-US" sz="2799" dirty="0">
                <a:latin typeface="Gill Sans"/>
                <a:cs typeface="Gill San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523C337-6DB7-290D-0546-7622B9791C3B}"/>
              </a:ext>
            </a:extLst>
          </p:cNvPr>
          <p:cNvGrpSpPr/>
          <p:nvPr/>
        </p:nvGrpSpPr>
        <p:grpSpPr>
          <a:xfrm>
            <a:off x="114394" y="6830908"/>
            <a:ext cx="2881961" cy="787145"/>
            <a:chOff x="3508036" y="7074963"/>
            <a:chExt cx="2882900" cy="787401"/>
          </a:xfrm>
        </p:grpSpPr>
        <p:sp>
          <p:nvSpPr>
            <p:cNvPr id="61" name="Shape 102">
              <a:extLst>
                <a:ext uri="{FF2B5EF4-FFF2-40B4-BE49-F238E27FC236}">
                  <a16:creationId xmlns:a16="http://schemas.microsoft.com/office/drawing/2014/main" id="{D0765E1F-1346-2C17-3159-A7A329BCFC85}"/>
                </a:ext>
              </a:extLst>
            </p:cNvPr>
            <p:cNvSpPr/>
            <p:nvPr/>
          </p:nvSpPr>
          <p:spPr>
            <a:xfrm>
              <a:off x="3508036" y="7074963"/>
              <a:ext cx="2882900" cy="787401"/>
            </a:xfrm>
            <a:prstGeom prst="roundRect">
              <a:avLst>
                <a:gd name="adj" fmla="val 24194"/>
              </a:avLst>
            </a:prstGeom>
            <a:solidFill>
              <a:srgbClr val="FFFFFF"/>
            </a:solidFill>
            <a:ln w="25400">
              <a:solidFill/>
              <a:miter lim="400000"/>
            </a:ln>
            <a:effectLst>
              <a:outerShdw blurRad="38100" dist="76200" dir="2700000" rotWithShape="0">
                <a:srgbClr val="000000">
                  <a:alpha val="50000"/>
                </a:srgbClr>
              </a:outerShdw>
            </a:effectLst>
          </p:spPr>
          <p:txBody>
            <a:bodyPr lIns="0" tIns="0" rIns="0" bIns="0" anchor="ctr"/>
            <a:lstStyle/>
            <a:p>
              <a:pPr defTabSz="583914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999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</a:endParaRPr>
            </a:p>
          </p:txBody>
        </p:sp>
        <p:pic>
          <p:nvPicPr>
            <p:cNvPr id="62" name="University_of_Cambridge_logo.png">
              <a:extLst>
                <a:ext uri="{FF2B5EF4-FFF2-40B4-BE49-F238E27FC236}">
                  <a16:creationId xmlns:a16="http://schemas.microsoft.com/office/drawing/2014/main" id="{38CD307B-8FD9-BE8E-49FB-7E5CC8BFBC79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604829" y="7234937"/>
              <a:ext cx="2520850" cy="52070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5529703-9572-0B4E-EBFE-82E0D3808828}"/>
              </a:ext>
            </a:extLst>
          </p:cNvPr>
          <p:cNvSpPr txBox="1"/>
          <p:nvPr/>
        </p:nvSpPr>
        <p:spPr>
          <a:xfrm>
            <a:off x="711048" y="2262786"/>
            <a:ext cx="4362574" cy="224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799" dirty="0">
                <a:cs typeface="Gill Sans"/>
              </a:rPr>
              <a:t>Paul Adams, Pavel </a:t>
            </a:r>
            <a:r>
              <a:rPr lang="en-US" sz="2799" dirty="0" err="1">
                <a:cs typeface="Gill Sans"/>
              </a:rPr>
              <a:t>Afonine</a:t>
            </a:r>
            <a:r>
              <a:rPr lang="en-US" sz="2799" dirty="0">
                <a:cs typeface="Gill Sans"/>
              </a:rPr>
              <a:t>, Dorothee Liebschner, Nigel Moriarty, Billy Poon, </a:t>
            </a:r>
          </a:p>
          <a:p>
            <a:pPr algn="ctr">
              <a:defRPr/>
            </a:pPr>
            <a:r>
              <a:rPr lang="en-US" sz="2799" dirty="0">
                <a:cs typeface="Gill Sans"/>
              </a:rPr>
              <a:t>Oleg </a:t>
            </a:r>
            <a:r>
              <a:rPr lang="en-US" sz="2799" dirty="0" err="1">
                <a:cs typeface="Gill Sans"/>
              </a:rPr>
              <a:t>Sobolev</a:t>
            </a:r>
            <a:r>
              <a:rPr lang="en-US" sz="2799" dirty="0">
                <a:cs typeface="Gill Sans"/>
              </a:rPr>
              <a:t>,</a:t>
            </a:r>
          </a:p>
          <a:p>
            <a:pPr lvl="0" algn="ctr">
              <a:defRPr/>
            </a:pPr>
            <a:r>
              <a:rPr lang="en-US" sz="2799" dirty="0">
                <a:cs typeface="Gill Sans"/>
              </a:rPr>
              <a:t> Christopher </a:t>
            </a:r>
            <a:r>
              <a:rPr lang="en-US" sz="2799" dirty="0" err="1">
                <a:cs typeface="Gill Sans"/>
              </a:rPr>
              <a:t>Schlicksup</a:t>
            </a:r>
            <a:endParaRPr lang="en-US" sz="2799" dirty="0">
              <a:cs typeface="Gill San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B9A1C06-2E5D-E19A-7599-66AE054072E9}"/>
              </a:ext>
            </a:extLst>
          </p:cNvPr>
          <p:cNvSpPr txBox="1"/>
          <p:nvPr/>
        </p:nvSpPr>
        <p:spPr>
          <a:xfrm>
            <a:off x="102525" y="1573658"/>
            <a:ext cx="504016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/>
              <a:t>Lawrence Berkeley Laboratory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D10A58A-2B5F-09DF-796B-1923C9536066}"/>
              </a:ext>
            </a:extLst>
          </p:cNvPr>
          <p:cNvSpPr txBox="1"/>
          <p:nvPr/>
        </p:nvSpPr>
        <p:spPr>
          <a:xfrm>
            <a:off x="766028" y="5140566"/>
            <a:ext cx="4020652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/>
              <a:t>University of Cambridge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62039D1-6FE2-0804-FE28-FD4797AF11D9}"/>
              </a:ext>
            </a:extLst>
          </p:cNvPr>
          <p:cNvSpPr txBox="1"/>
          <p:nvPr/>
        </p:nvSpPr>
        <p:spPr>
          <a:xfrm>
            <a:off x="6851842" y="4108647"/>
            <a:ext cx="1752403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/>
              <a:t>UTHealth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BB39E3-F489-0B7D-9A52-1489CD2D735F}"/>
              </a:ext>
            </a:extLst>
          </p:cNvPr>
          <p:cNvSpPr txBox="1"/>
          <p:nvPr/>
        </p:nvSpPr>
        <p:spPr>
          <a:xfrm>
            <a:off x="6690665" y="5781684"/>
            <a:ext cx="274466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9" b="1" dirty="0"/>
              <a:t>Duke University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608ECE-A332-23AF-6107-5B458A4EA5A6}"/>
              </a:ext>
            </a:extLst>
          </p:cNvPr>
          <p:cNvSpPr txBox="1"/>
          <p:nvPr/>
        </p:nvSpPr>
        <p:spPr>
          <a:xfrm>
            <a:off x="6851841" y="1379921"/>
            <a:ext cx="5575397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399" b="1" dirty="0"/>
              <a:t>Los Alamos National Laboratory</a:t>
            </a:r>
          </a:p>
          <a:p>
            <a:pPr algn="l"/>
            <a:r>
              <a:rPr lang="en-US" sz="2399" b="1" dirty="0"/>
              <a:t>New Mexico Consortium</a:t>
            </a:r>
          </a:p>
        </p:txBody>
      </p:sp>
    </p:spTree>
    <p:extLst>
      <p:ext uri="{BB962C8B-B14F-4D97-AF65-F5344CB8AC3E}">
        <p14:creationId xmlns:p14="http://schemas.microsoft.com/office/powerpoint/2010/main" val="47873202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4EE1A12-8AE0-C13D-067E-4FA105A60615}"/>
              </a:ext>
            </a:extLst>
          </p:cNvPr>
          <p:cNvSpPr/>
          <p:nvPr/>
        </p:nvSpPr>
        <p:spPr>
          <a:xfrm>
            <a:off x="9191770" y="5233332"/>
            <a:ext cx="2460829" cy="2281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8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395E3-2DB4-A79C-5C60-B473B1F3AF99}"/>
              </a:ext>
            </a:extLst>
          </p:cNvPr>
          <p:cNvSpPr txBox="1"/>
          <p:nvPr/>
        </p:nvSpPr>
        <p:spPr>
          <a:xfrm>
            <a:off x="208702" y="305582"/>
            <a:ext cx="12625493" cy="8769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4551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r>
              <a:rPr lang="en-US" sz="4551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predictions are great hypotheses</a:t>
            </a:r>
            <a:endParaRPr lang="en-US" sz="4551" i="1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881C07-3DDD-FCA3-FD17-63504A52A9BB}"/>
              </a:ext>
            </a:extLst>
          </p:cNvPr>
          <p:cNvSpPr/>
          <p:nvPr/>
        </p:nvSpPr>
        <p:spPr>
          <a:xfrm>
            <a:off x="8766801" y="5294878"/>
            <a:ext cx="3324470" cy="3593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12CE46-C0AC-6639-7BFA-E0C005297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809" y="5420766"/>
            <a:ext cx="3876444" cy="338179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6C40F01-6F92-04C7-0EB8-0AC2CB30AC40}"/>
              </a:ext>
            </a:extLst>
          </p:cNvPr>
          <p:cNvSpPr txBox="1"/>
          <p:nvPr/>
        </p:nvSpPr>
        <p:spPr>
          <a:xfrm>
            <a:off x="9113684" y="5375902"/>
            <a:ext cx="2324743" cy="461665"/>
          </a:xfrm>
          <a:prstGeom prst="rect">
            <a:avLst/>
          </a:prstGeom>
          <a:solidFill>
            <a:schemeClr val="bg1">
              <a:alpha val="66008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600DB"/>
                </a:solidFill>
              </a:rPr>
              <a:t>Distorted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6FBBA-7E49-42E8-105C-A75A9B80E0FD}"/>
              </a:ext>
            </a:extLst>
          </p:cNvPr>
          <p:cNvSpPr txBox="1"/>
          <p:nvPr/>
        </p:nvSpPr>
        <p:spPr>
          <a:xfrm>
            <a:off x="453962" y="2046903"/>
            <a:ext cx="3876444" cy="119181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>
              <a:spcAft>
                <a:spcPts val="1200"/>
              </a:spcAft>
            </a:pPr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models can be….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0784A0-4799-578E-F52E-7C3224E92E38}"/>
              </a:ext>
            </a:extLst>
          </p:cNvPr>
          <p:cNvSpPr/>
          <p:nvPr/>
        </p:nvSpPr>
        <p:spPr>
          <a:xfrm>
            <a:off x="276055" y="4347374"/>
            <a:ext cx="2460829" cy="2281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8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0C16B0-07DF-88F4-2026-6ECCA729A26F}"/>
              </a:ext>
            </a:extLst>
          </p:cNvPr>
          <p:cNvSpPr/>
          <p:nvPr/>
        </p:nvSpPr>
        <p:spPr>
          <a:xfrm>
            <a:off x="276055" y="4403518"/>
            <a:ext cx="3324470" cy="3593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F32B020-A19E-76AE-1630-19CA431EF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55" y="4529408"/>
            <a:ext cx="3876444" cy="338179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E6E7D61-0B34-2946-E5B1-1988EA6A72A9}"/>
              </a:ext>
            </a:extLst>
          </p:cNvPr>
          <p:cNvSpPr txBox="1"/>
          <p:nvPr/>
        </p:nvSpPr>
        <p:spPr>
          <a:xfrm>
            <a:off x="629330" y="4446238"/>
            <a:ext cx="2362391" cy="461665"/>
          </a:xfrm>
          <a:prstGeom prst="rect">
            <a:avLst/>
          </a:prstGeom>
          <a:solidFill>
            <a:schemeClr val="bg1">
              <a:alpha val="66008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600DB"/>
                </a:solidFill>
              </a:rPr>
              <a:t>Awesome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2BA9A7-E126-EC59-5D44-CBC691079392}"/>
              </a:ext>
            </a:extLst>
          </p:cNvPr>
          <p:cNvSpPr/>
          <p:nvPr/>
        </p:nvSpPr>
        <p:spPr>
          <a:xfrm>
            <a:off x="4710812" y="5336157"/>
            <a:ext cx="2460829" cy="2281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8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8E732E-3F40-1DA0-E2CC-AA6CC8699F2F}"/>
              </a:ext>
            </a:extLst>
          </p:cNvPr>
          <p:cNvSpPr/>
          <p:nvPr/>
        </p:nvSpPr>
        <p:spPr>
          <a:xfrm>
            <a:off x="4504438" y="5392743"/>
            <a:ext cx="3324470" cy="3593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695D578-6443-CFD8-8597-48E112476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438" y="5525260"/>
            <a:ext cx="3886539" cy="338179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F86C68C-C336-2B52-917C-B8C596CF5010}"/>
              </a:ext>
            </a:extLst>
          </p:cNvPr>
          <p:cNvSpPr txBox="1"/>
          <p:nvPr/>
        </p:nvSpPr>
        <p:spPr>
          <a:xfrm>
            <a:off x="5139776" y="5408097"/>
            <a:ext cx="1772577" cy="461665"/>
          </a:xfrm>
          <a:prstGeom prst="rect">
            <a:avLst/>
          </a:prstGeom>
          <a:solidFill>
            <a:schemeClr val="bg1">
              <a:alpha val="66008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600DB"/>
                </a:solidFill>
              </a:rPr>
              <a:t>Wrong</a:t>
            </a:r>
          </a:p>
        </p:txBody>
      </p:sp>
    </p:spTree>
    <p:extLst>
      <p:ext uri="{BB962C8B-B14F-4D97-AF65-F5344CB8AC3E}">
        <p14:creationId xmlns:p14="http://schemas.microsoft.com/office/powerpoint/2010/main" val="955472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6" grpId="0" animBg="1"/>
      <p:bldP spid="32" grpId="0" animBg="1"/>
      <p:bldP spid="33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4EE1A12-8AE0-C13D-067E-4FA105A60615}"/>
              </a:ext>
            </a:extLst>
          </p:cNvPr>
          <p:cNvSpPr/>
          <p:nvPr/>
        </p:nvSpPr>
        <p:spPr>
          <a:xfrm>
            <a:off x="9191770" y="5233332"/>
            <a:ext cx="2460829" cy="2281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8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2BEB89-6E81-8AB5-3D86-5A6E52E58BC0}"/>
              </a:ext>
            </a:extLst>
          </p:cNvPr>
          <p:cNvSpPr/>
          <p:nvPr/>
        </p:nvSpPr>
        <p:spPr>
          <a:xfrm>
            <a:off x="4710812" y="5336157"/>
            <a:ext cx="2460829" cy="2281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8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2EDAB-A2E9-F03E-34A1-B870606146A5}"/>
              </a:ext>
            </a:extLst>
          </p:cNvPr>
          <p:cNvSpPr/>
          <p:nvPr/>
        </p:nvSpPr>
        <p:spPr>
          <a:xfrm>
            <a:off x="276055" y="4347374"/>
            <a:ext cx="2460829" cy="2281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8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395E3-2DB4-A79C-5C60-B473B1F3AF99}"/>
              </a:ext>
            </a:extLst>
          </p:cNvPr>
          <p:cNvSpPr txBox="1"/>
          <p:nvPr/>
        </p:nvSpPr>
        <p:spPr>
          <a:xfrm>
            <a:off x="208702" y="305582"/>
            <a:ext cx="12625493" cy="8769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4551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r>
              <a:rPr lang="en-US" sz="4551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predictions and confidence estimates</a:t>
            </a:r>
            <a:endParaRPr lang="en-US" sz="4551" i="1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881C07-3DDD-FCA3-FD17-63504A52A9BB}"/>
              </a:ext>
            </a:extLst>
          </p:cNvPr>
          <p:cNvSpPr/>
          <p:nvPr/>
        </p:nvSpPr>
        <p:spPr>
          <a:xfrm>
            <a:off x="8766801" y="5294878"/>
            <a:ext cx="3324470" cy="3593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893C9A-C5E5-D9B4-74EC-4A07F460CBD3}"/>
              </a:ext>
            </a:extLst>
          </p:cNvPr>
          <p:cNvSpPr/>
          <p:nvPr/>
        </p:nvSpPr>
        <p:spPr>
          <a:xfrm>
            <a:off x="4504438" y="5392743"/>
            <a:ext cx="3324470" cy="3593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F28648-8187-9D90-B436-9A00FAB0AC43}"/>
              </a:ext>
            </a:extLst>
          </p:cNvPr>
          <p:cNvSpPr/>
          <p:nvPr/>
        </p:nvSpPr>
        <p:spPr>
          <a:xfrm>
            <a:off x="276055" y="4403518"/>
            <a:ext cx="3324470" cy="3593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14EA44B-FE12-2D97-E077-0A9F30B72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66667"/>
              </p:ext>
            </p:extLst>
          </p:nvPr>
        </p:nvGraphicFramePr>
        <p:xfrm>
          <a:off x="5028550" y="1383884"/>
          <a:ext cx="6862761" cy="392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5798">
                  <a:extLst>
                    <a:ext uri="{9D8B030D-6E8A-4147-A177-3AD203B41FA5}">
                      <a16:colId xmlns:a16="http://schemas.microsoft.com/office/drawing/2014/main" val="3945454405"/>
                    </a:ext>
                  </a:extLst>
                </a:gridCol>
                <a:gridCol w="2305798">
                  <a:extLst>
                    <a:ext uri="{9D8B030D-6E8A-4147-A177-3AD203B41FA5}">
                      <a16:colId xmlns:a16="http://schemas.microsoft.com/office/drawing/2014/main" val="3204635181"/>
                    </a:ext>
                  </a:extLst>
                </a:gridCol>
                <a:gridCol w="2251165">
                  <a:extLst>
                    <a:ext uri="{9D8B030D-6E8A-4147-A177-3AD203B41FA5}">
                      <a16:colId xmlns:a16="http://schemas.microsoft.com/office/drawing/2014/main" val="1554316199"/>
                    </a:ext>
                  </a:extLst>
                </a:gridCol>
              </a:tblGrid>
              <a:tr h="12520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 err="1">
                          <a:effectLst/>
                        </a:rPr>
                        <a:t>AlphaFold</a:t>
                      </a:r>
                      <a:r>
                        <a:rPr lang="en-US" sz="2400" b="1" i="0" baseline="0" dirty="0">
                          <a:effectLst/>
                        </a:rPr>
                        <a:t> confidence (</a:t>
                      </a:r>
                      <a:r>
                        <a:rPr lang="en-US" sz="2400" b="1" i="0" baseline="0" dirty="0" err="1">
                          <a:effectLst/>
                        </a:rPr>
                        <a:t>pLDDT</a:t>
                      </a:r>
                      <a:r>
                        <a:rPr lang="en-US" sz="2400" b="1" i="0" baseline="0" dirty="0">
                          <a:effectLst/>
                        </a:rPr>
                        <a:t>)</a:t>
                      </a:r>
                      <a:endParaRPr lang="en-US" sz="24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effectLst/>
                        </a:rPr>
                        <a:t>Median prediction error (</a:t>
                      </a:r>
                      <a:r>
                        <a:rPr lang="en-US" sz="2400" b="1" i="0" baseline="0" dirty="0" err="1">
                          <a:effectLst/>
                        </a:rPr>
                        <a:t>Å</a:t>
                      </a:r>
                      <a:r>
                        <a:rPr lang="en-US" sz="2400" b="1" i="0" baseline="0" dirty="0">
                          <a:effectLst/>
                        </a:rPr>
                        <a:t>)</a:t>
                      </a:r>
                      <a:endParaRPr lang="en-US" sz="24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effectLst/>
                        </a:rPr>
                        <a:t>Percentage with error over 2 </a:t>
                      </a:r>
                      <a:r>
                        <a:rPr lang="en-US" sz="2400" b="1" i="0" baseline="0" dirty="0" err="1">
                          <a:effectLst/>
                        </a:rPr>
                        <a:t>Å</a:t>
                      </a:r>
                      <a:endParaRPr lang="en-US" sz="24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4203557"/>
                  </a:ext>
                </a:extLst>
              </a:tr>
              <a:tr h="709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effectLst/>
                        </a:rPr>
                        <a:t>&gt;90</a:t>
                      </a:r>
                      <a:endParaRPr lang="en-US" sz="2400" b="1" i="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effectLst/>
                        </a:rPr>
                        <a:t>0.6</a:t>
                      </a:r>
                      <a:endParaRPr lang="en-US" sz="2400" b="1" i="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effectLst/>
                        </a:rPr>
                        <a:t>10</a:t>
                      </a:r>
                      <a:endParaRPr lang="en-US" sz="24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0574620"/>
                  </a:ext>
                </a:extLst>
              </a:tr>
              <a:tr h="709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effectLst/>
                        </a:rPr>
                        <a:t>80 - 90</a:t>
                      </a:r>
                      <a:endParaRPr lang="en-US" sz="24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effectLst/>
                        </a:rPr>
                        <a:t>1.1</a:t>
                      </a:r>
                      <a:endParaRPr lang="en-US" sz="2400" b="1" i="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effectLst/>
                        </a:rPr>
                        <a:t>22</a:t>
                      </a:r>
                      <a:endParaRPr lang="en-US" sz="24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583064"/>
                  </a:ext>
                </a:extLst>
              </a:tr>
              <a:tr h="5455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effectLst/>
                        </a:rPr>
                        <a:t>70 - 80</a:t>
                      </a:r>
                      <a:endParaRPr lang="en-US" sz="2400" b="1" i="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effectLst/>
                        </a:rPr>
                        <a:t>1.5</a:t>
                      </a:r>
                      <a:endParaRPr lang="en-US" sz="2400" b="1" i="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effectLst/>
                        </a:rPr>
                        <a:t>33</a:t>
                      </a:r>
                      <a:endParaRPr lang="en-US" sz="24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482944"/>
                  </a:ext>
                </a:extLst>
              </a:tr>
              <a:tr h="709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effectLst/>
                        </a:rPr>
                        <a:t>&lt;70</a:t>
                      </a:r>
                      <a:endParaRPr lang="en-US" sz="2400" b="1" i="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>
                          <a:effectLst/>
                        </a:rPr>
                        <a:t>3.5</a:t>
                      </a:r>
                      <a:endParaRPr lang="en-US" sz="2400" b="1" i="0" baseline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baseline="0" dirty="0">
                          <a:effectLst/>
                        </a:rPr>
                        <a:t>77</a:t>
                      </a:r>
                      <a:endParaRPr lang="en-US" sz="24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765386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6E4BE571-F053-3A65-4017-7E89B8609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438" y="5525260"/>
            <a:ext cx="3886539" cy="33817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E351715-0D5D-24E5-9160-3D11D853C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55" y="4529408"/>
            <a:ext cx="3876444" cy="33817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12CE46-C0AC-6639-7BFA-E0C005297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809" y="5420766"/>
            <a:ext cx="3876444" cy="33817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BADB05B-C12B-10B7-472B-7C858784E961}"/>
              </a:ext>
            </a:extLst>
          </p:cNvPr>
          <p:cNvSpPr txBox="1"/>
          <p:nvPr/>
        </p:nvSpPr>
        <p:spPr>
          <a:xfrm>
            <a:off x="629330" y="4446238"/>
            <a:ext cx="2362391" cy="461665"/>
          </a:xfrm>
          <a:prstGeom prst="rect">
            <a:avLst/>
          </a:prstGeom>
          <a:solidFill>
            <a:schemeClr val="bg1">
              <a:alpha val="66008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600DB"/>
                </a:solidFill>
              </a:rPr>
              <a:t>Awesome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8F6CBB-4487-10CD-869E-08C1CD031D66}"/>
              </a:ext>
            </a:extLst>
          </p:cNvPr>
          <p:cNvSpPr txBox="1"/>
          <p:nvPr/>
        </p:nvSpPr>
        <p:spPr>
          <a:xfrm>
            <a:off x="5139776" y="5408097"/>
            <a:ext cx="1772577" cy="461665"/>
          </a:xfrm>
          <a:prstGeom prst="rect">
            <a:avLst/>
          </a:prstGeom>
          <a:solidFill>
            <a:schemeClr val="bg1">
              <a:alpha val="66008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600DB"/>
                </a:solidFill>
              </a:rPr>
              <a:t>Wrong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C40F01-6F92-04C7-0EB8-0AC2CB30AC40}"/>
              </a:ext>
            </a:extLst>
          </p:cNvPr>
          <p:cNvSpPr txBox="1"/>
          <p:nvPr/>
        </p:nvSpPr>
        <p:spPr>
          <a:xfrm>
            <a:off x="9113684" y="5375902"/>
            <a:ext cx="2324743" cy="461665"/>
          </a:xfrm>
          <a:prstGeom prst="rect">
            <a:avLst/>
          </a:prstGeom>
          <a:solidFill>
            <a:schemeClr val="bg1">
              <a:alpha val="66008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600DB"/>
                </a:solidFill>
              </a:rPr>
              <a:t>Distorted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6FBBA-7E49-42E8-105C-A75A9B80E0FD}"/>
              </a:ext>
            </a:extLst>
          </p:cNvPr>
          <p:cNvSpPr txBox="1"/>
          <p:nvPr/>
        </p:nvSpPr>
        <p:spPr>
          <a:xfrm>
            <a:off x="0" y="1351061"/>
            <a:ext cx="4544871" cy="228147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>
              <a:spcAft>
                <a:spcPts val="1200"/>
              </a:spcAft>
            </a:pP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Residue-specific confidence (</a:t>
            </a:r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pLDDT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) identifies where errors are more likely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28CBB2-EBF3-C4D6-851B-5B1157521C57}"/>
              </a:ext>
            </a:extLst>
          </p:cNvPr>
          <p:cNvSpPr txBox="1"/>
          <p:nvPr/>
        </p:nvSpPr>
        <p:spPr>
          <a:xfrm>
            <a:off x="5740399" y="9014086"/>
            <a:ext cx="7195449" cy="578882"/>
          </a:xfrm>
          <a:prstGeom prst="roundRect">
            <a:avLst/>
          </a:prstGeom>
          <a:solidFill>
            <a:srgbClr val="00B0F0">
              <a:alpha val="42008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>
              <a:spcAft>
                <a:spcPts val="1200"/>
              </a:spcAft>
            </a:pPr>
            <a:r>
              <a:rPr lang="en-US" sz="1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Terwilliger et al. (2023), </a:t>
            </a:r>
            <a:r>
              <a:rPr lang="en-US" sz="14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r>
              <a:rPr lang="en-US" sz="1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predictions are valuable hypotheses, and accelerate but do not replace experimental structure determination. </a:t>
            </a:r>
            <a:r>
              <a:rPr lang="en-US" sz="14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BioRxiv</a:t>
            </a:r>
            <a:r>
              <a:rPr lang="en-US" sz="1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2022.11.21.517405  </a:t>
            </a:r>
          </a:p>
        </p:txBody>
      </p:sp>
    </p:spTree>
    <p:extLst>
      <p:ext uri="{BB962C8B-B14F-4D97-AF65-F5344CB8AC3E}">
        <p14:creationId xmlns:p14="http://schemas.microsoft.com/office/powerpoint/2010/main" val="1093574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44DC03-E8DE-6943-9FCB-DB4CC2C56D36}"/>
              </a:ext>
            </a:extLst>
          </p:cNvPr>
          <p:cNvSpPr txBox="1"/>
          <p:nvPr/>
        </p:nvSpPr>
        <p:spPr>
          <a:xfrm>
            <a:off x="208702" y="305582"/>
            <a:ext cx="12625493" cy="14218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4551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r>
              <a:rPr lang="en-US" sz="4551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confidence measure </a:t>
            </a:r>
          </a:p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(</a:t>
            </a:r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pLDDT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, Predicted difference distance test)</a:t>
            </a:r>
            <a:endParaRPr lang="en-US" sz="3200" i="1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pic>
        <p:nvPicPr>
          <p:cNvPr id="3" name="Picture 2" descr="IUCrfigure.png">
            <a:extLst>
              <a:ext uri="{FF2B5EF4-FFF2-40B4-BE49-F238E27FC236}">
                <a16:creationId xmlns:a16="http://schemas.microsoft.com/office/drawing/2014/main" id="{01C07A71-7E4B-0417-BBD8-2241CCB566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4006" r="68594" b="7051"/>
          <a:stretch/>
        </p:blipFill>
        <p:spPr>
          <a:xfrm>
            <a:off x="208702" y="1727390"/>
            <a:ext cx="5657474" cy="40370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C944E9-F939-2383-4B04-58EDF5EDD37A}"/>
              </a:ext>
            </a:extLst>
          </p:cNvPr>
          <p:cNvSpPr txBox="1"/>
          <p:nvPr/>
        </p:nvSpPr>
        <p:spPr>
          <a:xfrm>
            <a:off x="490354" y="7861741"/>
            <a:ext cx="4986283" cy="1634490"/>
          </a:xfrm>
          <a:prstGeom prst="roundRect">
            <a:avLst/>
          </a:prstGeom>
          <a:solidFill>
            <a:srgbClr val="00B0F0">
              <a:alpha val="42008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prediction for RNA helicase </a:t>
            </a:r>
          </a:p>
          <a:p>
            <a:pPr hangingPunct="1"/>
            <a:r>
              <a:rPr lang="en-US" sz="26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(PDB entry 6i5i)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701F1-43EF-5258-23AF-DF600B1D8FD1}"/>
              </a:ext>
            </a:extLst>
          </p:cNvPr>
          <p:cNvSpPr txBox="1"/>
          <p:nvPr/>
        </p:nvSpPr>
        <p:spPr>
          <a:xfrm>
            <a:off x="1306087" y="5555574"/>
            <a:ext cx="3258541" cy="2077164"/>
          </a:xfrm>
          <a:prstGeom prst="roundRect">
            <a:avLst/>
          </a:prstGeom>
          <a:solidFill>
            <a:srgbClr val="FFC000">
              <a:alpha val="42008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>
              <a:spcAft>
                <a:spcPts val="1200"/>
              </a:spcAft>
            </a:pP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Confidence:</a:t>
            </a:r>
          </a:p>
          <a:p>
            <a:pPr hangingPunct="1">
              <a:spcAft>
                <a:spcPts val="1200"/>
              </a:spcAft>
            </a:pPr>
            <a:r>
              <a:rPr lang="en-US" sz="3200" b="1" i="1" dirty="0">
                <a:solidFill>
                  <a:srgbClr val="1927C2"/>
                </a:solidFill>
                <a:latin typeface="Helvetica"/>
                <a:ea typeface="ヒラギノ角ゴ ProN W3" charset="0"/>
                <a:cs typeface="Helvetica"/>
              </a:rPr>
              <a:t>Blue: &gt; 90</a:t>
            </a:r>
          </a:p>
          <a:p>
            <a:pPr hangingPunct="1">
              <a:spcAft>
                <a:spcPts val="1200"/>
              </a:spcAft>
            </a:pPr>
            <a:r>
              <a:rPr lang="en-US" sz="3200" b="1" i="1" dirty="0">
                <a:solidFill>
                  <a:srgbClr val="1AD052"/>
                </a:solidFill>
                <a:latin typeface="Helvetica"/>
                <a:ea typeface="ヒラギノ角ゴ ProN W3" charset="0"/>
                <a:cs typeface="Helvetica"/>
              </a:rPr>
              <a:t>Green: 80 - 90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4B0BA-C869-204B-84F5-F3CA7349B7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37" y="4807527"/>
            <a:ext cx="7546673" cy="44196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63E9A3-17BD-9BA2-36B8-D3E5B204FA10}"/>
              </a:ext>
            </a:extLst>
          </p:cNvPr>
          <p:cNvCxnSpPr>
            <a:cxnSpLocks/>
          </p:cNvCxnSpPr>
          <p:nvPr/>
        </p:nvCxnSpPr>
        <p:spPr>
          <a:xfrm>
            <a:off x="4600599" y="6569740"/>
            <a:ext cx="719546" cy="0"/>
          </a:xfrm>
          <a:prstGeom prst="line">
            <a:avLst/>
          </a:prstGeom>
          <a:noFill/>
          <a:ln w="1016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83C6A3-C932-AE46-AADB-2B204A40F371}"/>
              </a:ext>
            </a:extLst>
          </p:cNvPr>
          <p:cNvCxnSpPr>
            <a:cxnSpLocks/>
          </p:cNvCxnSpPr>
          <p:nvPr/>
        </p:nvCxnSpPr>
        <p:spPr>
          <a:xfrm>
            <a:off x="4600599" y="7262467"/>
            <a:ext cx="719546" cy="0"/>
          </a:xfrm>
          <a:prstGeom prst="line">
            <a:avLst/>
          </a:prstGeom>
          <a:noFill/>
          <a:ln w="101600" cap="flat">
            <a:solidFill>
              <a:srgbClr val="1AD052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F04E202-DB33-830A-56F5-407B4AE7526A}"/>
              </a:ext>
            </a:extLst>
          </p:cNvPr>
          <p:cNvSpPr/>
          <p:nvPr/>
        </p:nvSpPr>
        <p:spPr>
          <a:xfrm>
            <a:off x="8831323" y="6097393"/>
            <a:ext cx="955964" cy="789709"/>
          </a:xfrm>
          <a:prstGeom prst="ellipse">
            <a:avLst/>
          </a:prstGeom>
          <a:noFill/>
          <a:ln w="79375" cap="flat">
            <a:solidFill>
              <a:schemeClr val="accent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DA905F-A8AF-9897-9459-B9777358E150}"/>
              </a:ext>
            </a:extLst>
          </p:cNvPr>
          <p:cNvSpPr/>
          <p:nvPr/>
        </p:nvSpPr>
        <p:spPr>
          <a:xfrm>
            <a:off x="11282724" y="6097393"/>
            <a:ext cx="955964" cy="789709"/>
          </a:xfrm>
          <a:prstGeom prst="ellipse">
            <a:avLst/>
          </a:prstGeom>
          <a:noFill/>
          <a:ln w="79375" cap="flat">
            <a:solidFill>
              <a:schemeClr val="accent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BBFF4B-7DAA-305F-0EEA-B8F101BDCBDA}"/>
              </a:ext>
            </a:extLst>
          </p:cNvPr>
          <p:cNvSpPr/>
          <p:nvPr/>
        </p:nvSpPr>
        <p:spPr>
          <a:xfrm>
            <a:off x="8831323" y="6887102"/>
            <a:ext cx="955964" cy="789709"/>
          </a:xfrm>
          <a:prstGeom prst="ellipse">
            <a:avLst/>
          </a:prstGeom>
          <a:noFill/>
          <a:ln w="79375" cap="flat">
            <a:solidFill>
              <a:srgbClr val="1AD052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CF6F67-14A5-2A62-B080-9DDFC90B64BF}"/>
              </a:ext>
            </a:extLst>
          </p:cNvPr>
          <p:cNvSpPr/>
          <p:nvPr/>
        </p:nvSpPr>
        <p:spPr>
          <a:xfrm>
            <a:off x="11282724" y="6887102"/>
            <a:ext cx="955964" cy="789709"/>
          </a:xfrm>
          <a:prstGeom prst="ellipse">
            <a:avLst/>
          </a:prstGeom>
          <a:noFill/>
          <a:ln w="79375" cap="flat">
            <a:solidFill>
              <a:srgbClr val="1AD052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52B037-B76E-D992-0D11-9C4D0FCE2892}"/>
              </a:ext>
            </a:extLst>
          </p:cNvPr>
          <p:cNvSpPr txBox="1"/>
          <p:nvPr/>
        </p:nvSpPr>
        <p:spPr>
          <a:xfrm>
            <a:off x="8190484" y="9277758"/>
            <a:ext cx="4544871" cy="340519"/>
          </a:xfrm>
          <a:prstGeom prst="roundRect">
            <a:avLst/>
          </a:prstGeom>
          <a:solidFill>
            <a:srgbClr val="00B0F0">
              <a:alpha val="42008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>
              <a:spcAft>
                <a:spcPts val="1200"/>
              </a:spcAft>
            </a:pPr>
            <a:r>
              <a:rPr lang="en-US" sz="14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Oeffner</a:t>
            </a:r>
            <a:r>
              <a:rPr lang="en-US" sz="1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et al. (2022). Acta </a:t>
            </a:r>
            <a:r>
              <a:rPr lang="en-US" sz="14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Cryst</a:t>
            </a:r>
            <a:r>
              <a:rPr lang="en-US" sz="1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. D78, 1303-1314</a:t>
            </a:r>
          </a:p>
        </p:txBody>
      </p:sp>
    </p:spTree>
    <p:extLst>
      <p:ext uri="{BB962C8B-B14F-4D97-AF65-F5344CB8AC3E}">
        <p14:creationId xmlns:p14="http://schemas.microsoft.com/office/powerpoint/2010/main" val="3804817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144DC03-E8DE-6943-9FCB-DB4CC2C56D36}"/>
              </a:ext>
            </a:extLst>
          </p:cNvPr>
          <p:cNvSpPr txBox="1"/>
          <p:nvPr/>
        </p:nvSpPr>
        <p:spPr>
          <a:xfrm>
            <a:off x="208702" y="305582"/>
            <a:ext cx="12625493" cy="8769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4551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PAE matrix 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(Predicted aligned error)</a:t>
            </a:r>
            <a:endParaRPr lang="en-US" sz="3200" i="1" dirty="0">
              <a:solidFill>
                <a:srgbClr val="FFFF00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D79D54-92A2-E3FC-BBDC-192D3DF265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49291" b="3412"/>
          <a:stretch/>
        </p:blipFill>
        <p:spPr>
          <a:xfrm>
            <a:off x="6502400" y="3175203"/>
            <a:ext cx="6685650" cy="5129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C944E9-F939-2383-4B04-58EDF5EDD37A}"/>
              </a:ext>
            </a:extLst>
          </p:cNvPr>
          <p:cNvSpPr txBox="1"/>
          <p:nvPr/>
        </p:nvSpPr>
        <p:spPr>
          <a:xfrm>
            <a:off x="490354" y="7861741"/>
            <a:ext cx="4986283" cy="1634490"/>
          </a:xfrm>
          <a:prstGeom prst="roundRect">
            <a:avLst/>
          </a:prstGeom>
          <a:solidFill>
            <a:srgbClr val="00B0F0">
              <a:alpha val="42008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prediction for RNA helicase </a:t>
            </a:r>
          </a:p>
          <a:p>
            <a:pPr hangingPunct="1"/>
            <a:r>
              <a:rPr lang="en-US" sz="26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(PDB entry 6i5i)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701F1-43EF-5258-23AF-DF600B1D8FD1}"/>
              </a:ext>
            </a:extLst>
          </p:cNvPr>
          <p:cNvSpPr txBox="1"/>
          <p:nvPr/>
        </p:nvSpPr>
        <p:spPr>
          <a:xfrm>
            <a:off x="1306087" y="5555574"/>
            <a:ext cx="3258541" cy="2077164"/>
          </a:xfrm>
          <a:prstGeom prst="roundRect">
            <a:avLst/>
          </a:prstGeom>
          <a:solidFill>
            <a:srgbClr val="FFC000">
              <a:alpha val="42008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>
              <a:spcAft>
                <a:spcPts val="1200"/>
              </a:spcAft>
            </a:pP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Confidence:</a:t>
            </a:r>
          </a:p>
          <a:p>
            <a:pPr hangingPunct="1">
              <a:spcAft>
                <a:spcPts val="1200"/>
              </a:spcAft>
            </a:pPr>
            <a:r>
              <a:rPr lang="en-US" sz="3200" b="1" i="1" dirty="0">
                <a:solidFill>
                  <a:srgbClr val="1927C2"/>
                </a:solidFill>
                <a:latin typeface="Helvetica"/>
                <a:ea typeface="ヒラギノ角ゴ ProN W3" charset="0"/>
                <a:cs typeface="Helvetica"/>
              </a:rPr>
              <a:t>Blue: &gt; 90</a:t>
            </a:r>
          </a:p>
          <a:p>
            <a:pPr hangingPunct="1">
              <a:spcAft>
                <a:spcPts val="1200"/>
              </a:spcAft>
            </a:pPr>
            <a:r>
              <a:rPr lang="en-US" sz="3200" b="1" i="1" dirty="0">
                <a:solidFill>
                  <a:srgbClr val="1AD052"/>
                </a:solidFill>
                <a:latin typeface="Helvetica"/>
                <a:ea typeface="ヒラギノ角ゴ ProN W3" charset="0"/>
                <a:cs typeface="Helvetica"/>
              </a:rPr>
              <a:t>Green: 80 - 90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F9912-4516-7E11-9023-E97AF9244966}"/>
              </a:ext>
            </a:extLst>
          </p:cNvPr>
          <p:cNvSpPr txBox="1"/>
          <p:nvPr/>
        </p:nvSpPr>
        <p:spPr>
          <a:xfrm>
            <a:off x="7016488" y="8304415"/>
            <a:ext cx="5657474" cy="1191816"/>
          </a:xfrm>
          <a:prstGeom prst="roundRect">
            <a:avLst/>
          </a:prstGeom>
          <a:solidFill>
            <a:srgbClr val="FFC000">
              <a:alpha val="42008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Helvetica"/>
                <a:ea typeface="ヒラギノ角ゴ ProN W3" charset="0"/>
                <a:cs typeface="Helvetica"/>
              </a:rPr>
              <a:t>Dark blue: uncertainty in relative positions &lt; 5 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Helvetica"/>
                <a:ea typeface="ヒラギノ角ゴ ProN W3" charset="0"/>
                <a:cs typeface="Helvetica"/>
              </a:rPr>
              <a:t>Å</a:t>
            </a:r>
            <a:endParaRPr lang="en-US" sz="2600" i="1" dirty="0">
              <a:solidFill>
                <a:schemeClr val="accent1">
                  <a:lumMod val="50000"/>
                </a:schemeClr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pic>
        <p:nvPicPr>
          <p:cNvPr id="11" name="Picture 10" descr="IUCrfigure.png">
            <a:extLst>
              <a:ext uri="{FF2B5EF4-FFF2-40B4-BE49-F238E27FC236}">
                <a16:creationId xmlns:a16="http://schemas.microsoft.com/office/drawing/2014/main" id="{A32D54BF-FABB-C7F8-9DF8-2F40EC096E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4006" r="68594" b="7051"/>
          <a:stretch/>
        </p:blipFill>
        <p:spPr>
          <a:xfrm>
            <a:off x="208702" y="1727390"/>
            <a:ext cx="5657474" cy="4037017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3474976-4D9F-2AFF-DDEB-977270A14644}"/>
              </a:ext>
            </a:extLst>
          </p:cNvPr>
          <p:cNvSpPr/>
          <p:nvPr/>
        </p:nvSpPr>
        <p:spPr>
          <a:xfrm>
            <a:off x="6543730" y="2861733"/>
            <a:ext cx="3792887" cy="3450039"/>
          </a:xfrm>
          <a:prstGeom prst="ellipse">
            <a:avLst/>
          </a:prstGeom>
          <a:noFill/>
          <a:ln w="79375" cap="flat">
            <a:solidFill>
              <a:srgbClr val="E2FF00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5B2BFE9-B9DA-C8A9-A6CE-45883B212E02}"/>
              </a:ext>
            </a:extLst>
          </p:cNvPr>
          <p:cNvSpPr/>
          <p:nvPr/>
        </p:nvSpPr>
        <p:spPr>
          <a:xfrm>
            <a:off x="-386372" y="2139236"/>
            <a:ext cx="3792887" cy="3450039"/>
          </a:xfrm>
          <a:prstGeom prst="ellipse">
            <a:avLst/>
          </a:prstGeom>
          <a:noFill/>
          <a:ln w="79375" cap="flat">
            <a:solidFill>
              <a:srgbClr val="E2FF00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4AF3A8-2A5C-2CF7-D21A-BA727EE9423A}"/>
              </a:ext>
            </a:extLst>
          </p:cNvPr>
          <p:cNvSpPr/>
          <p:nvPr/>
        </p:nvSpPr>
        <p:spPr>
          <a:xfrm>
            <a:off x="9213940" y="5506482"/>
            <a:ext cx="3183417" cy="2771410"/>
          </a:xfrm>
          <a:prstGeom prst="ellipse">
            <a:avLst/>
          </a:prstGeom>
          <a:noFill/>
          <a:ln w="53975" cap="flat">
            <a:solidFill>
              <a:srgbClr val="00FF00"/>
            </a:solidFill>
            <a:prstDash val="sysDot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E775C3-E3AF-23B6-E390-2956D320996B}"/>
              </a:ext>
            </a:extLst>
          </p:cNvPr>
          <p:cNvSpPr/>
          <p:nvPr/>
        </p:nvSpPr>
        <p:spPr>
          <a:xfrm>
            <a:off x="2451030" y="1594406"/>
            <a:ext cx="3183417" cy="2771410"/>
          </a:xfrm>
          <a:prstGeom prst="ellipse">
            <a:avLst/>
          </a:prstGeom>
          <a:noFill/>
          <a:ln w="53975" cap="flat">
            <a:solidFill>
              <a:srgbClr val="00FF00"/>
            </a:solidFill>
            <a:prstDash val="sysDot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D92B74-CDB1-862C-F3F0-FF64DF1FA084}"/>
              </a:ext>
            </a:extLst>
          </p:cNvPr>
          <p:cNvSpPr/>
          <p:nvPr/>
        </p:nvSpPr>
        <p:spPr>
          <a:xfrm>
            <a:off x="9213940" y="3124456"/>
            <a:ext cx="3183417" cy="2771410"/>
          </a:xfrm>
          <a:prstGeom prst="ellipse">
            <a:avLst/>
          </a:prstGeom>
          <a:noFill/>
          <a:ln w="66675" cap="flat">
            <a:solidFill>
              <a:srgbClr val="FF0000"/>
            </a:solidFill>
            <a:prstDash val="sysDot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362CF61-84A9-7D56-67C4-0426C581481C}"/>
              </a:ext>
            </a:extLst>
          </p:cNvPr>
          <p:cNvCxnSpPr>
            <a:cxnSpLocks/>
          </p:cNvCxnSpPr>
          <p:nvPr/>
        </p:nvCxnSpPr>
        <p:spPr>
          <a:xfrm flipV="1">
            <a:off x="1780224" y="2980111"/>
            <a:ext cx="2221365" cy="680842"/>
          </a:xfrm>
          <a:prstGeom prst="line">
            <a:avLst/>
          </a:prstGeom>
          <a:noFill/>
          <a:ln w="10160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9DD2793-6F1C-9210-09B2-12B649F817C2}"/>
              </a:ext>
            </a:extLst>
          </p:cNvPr>
          <p:cNvSpPr txBox="1"/>
          <p:nvPr/>
        </p:nvSpPr>
        <p:spPr>
          <a:xfrm>
            <a:off x="6663900" y="1482788"/>
            <a:ext cx="6010062" cy="119181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>
              <a:spcAft>
                <a:spcPts val="1200"/>
              </a:spcAft>
            </a:pP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PAE matrix identifies accurately-predicted domains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E52A03-34DC-5D91-EAAB-DFD08C699F4A}"/>
              </a:ext>
            </a:extLst>
          </p:cNvPr>
          <p:cNvSpPr/>
          <p:nvPr/>
        </p:nvSpPr>
        <p:spPr>
          <a:xfrm>
            <a:off x="8699852" y="7861741"/>
            <a:ext cx="1586167" cy="528272"/>
          </a:xfrm>
          <a:prstGeom prst="ellipse">
            <a:avLst/>
          </a:prstGeom>
          <a:noFill/>
          <a:ln w="66675" cap="flat">
            <a:solidFill>
              <a:srgbClr val="FF00FF"/>
            </a:solidFill>
            <a:prstDash val="sysDot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FE1766-FA5D-A928-0D7A-F4C0A90E70B8}"/>
              </a:ext>
            </a:extLst>
          </p:cNvPr>
          <p:cNvSpPr/>
          <p:nvPr/>
        </p:nvSpPr>
        <p:spPr>
          <a:xfrm>
            <a:off x="6272004" y="4996543"/>
            <a:ext cx="619936" cy="1093892"/>
          </a:xfrm>
          <a:prstGeom prst="ellipse">
            <a:avLst/>
          </a:prstGeom>
          <a:noFill/>
          <a:ln w="66675" cap="flat">
            <a:solidFill>
              <a:srgbClr val="FF00FF"/>
            </a:solidFill>
            <a:prstDash val="sysDot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n-lt"/>
              <a:ea typeface="+mn-ea"/>
              <a:cs typeface="+mn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41657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1" animBg="1"/>
      <p:bldP spid="14" grpId="1" animBg="1"/>
      <p:bldP spid="15" grpId="1" animBg="1"/>
      <p:bldP spid="17" grpId="1" animBg="1"/>
      <p:bldP spid="18" grpId="1" animBg="1"/>
      <p:bldP spid="22" grpId="0" animBg="1"/>
      <p:bldP spid="3" grpId="1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UCrfigure.png">
            <a:extLst>
              <a:ext uri="{FF2B5EF4-FFF2-40B4-BE49-F238E27FC236}">
                <a16:creationId xmlns:a16="http://schemas.microsoft.com/office/drawing/2014/main" id="{CA4230F7-5D95-78D0-7B54-D60E85D8F2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4006" r="68594" b="7051"/>
          <a:stretch/>
        </p:blipFill>
        <p:spPr>
          <a:xfrm>
            <a:off x="4446956" y="1392986"/>
            <a:ext cx="8285689" cy="5912439"/>
          </a:xfrm>
          <a:prstGeom prst="rect">
            <a:avLst/>
          </a:prstGeom>
        </p:spPr>
      </p:pic>
      <p:sp>
        <p:nvSpPr>
          <p:cNvPr id="4" name="AutoShape 13">
            <a:extLst>
              <a:ext uri="{FF2B5EF4-FFF2-40B4-BE49-F238E27FC236}">
                <a16:creationId xmlns:a16="http://schemas.microsoft.com/office/drawing/2014/main" id="{8B055D7F-DF52-17DA-91C3-BAC195D04421}"/>
              </a:ext>
            </a:extLst>
          </p:cNvPr>
          <p:cNvSpPr>
            <a:spLocks/>
          </p:cNvSpPr>
          <p:nvPr/>
        </p:nvSpPr>
        <p:spPr bwMode="auto">
          <a:xfrm>
            <a:off x="793201" y="1258135"/>
            <a:ext cx="5177293" cy="876979"/>
          </a:xfrm>
          <a:prstGeom prst="roundRect">
            <a:avLst>
              <a:gd name="adj" fmla="val 34319"/>
            </a:avLst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800" b="1" dirty="0">
                <a:solidFill>
                  <a:schemeClr val="tx1"/>
                </a:solidFill>
                <a:effectLst>
                  <a:outerShdw dist="38100" dir="360000" sx="1000" sy="1000" algn="tl">
                    <a:srgbClr val="C0C0C0"/>
                  </a:outerShdw>
                </a:effectLst>
                <a:ea typeface="ＭＳ Ｐゴシック" charset="-128"/>
              </a:rPr>
              <a:t>1. Predict your structure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08211370-E994-6334-2284-EE26319AF059}"/>
              </a:ext>
            </a:extLst>
          </p:cNvPr>
          <p:cNvSpPr>
            <a:spLocks/>
          </p:cNvSpPr>
          <p:nvPr/>
        </p:nvSpPr>
        <p:spPr bwMode="auto">
          <a:xfrm>
            <a:off x="2349092" y="5580051"/>
            <a:ext cx="5539858" cy="876979"/>
          </a:xfrm>
          <a:prstGeom prst="roundRect">
            <a:avLst>
              <a:gd name="adj" fmla="val 34319"/>
            </a:avLst>
          </a:prstGeom>
          <a:solidFill>
            <a:schemeClr val="accent1">
              <a:lumMod val="60000"/>
              <a:lumOff val="4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800" b="1" dirty="0">
                <a:solidFill>
                  <a:schemeClr val="tx1"/>
                </a:solidFill>
                <a:effectLst>
                  <a:outerShdw dist="38100" dir="360000" sx="1000" sy="1000" algn="tl">
                    <a:srgbClr val="C0C0C0"/>
                  </a:outerShdw>
                </a:effectLst>
                <a:ea typeface="ＭＳ Ｐゴシック" charset="-128"/>
              </a:rPr>
              <a:t>3. Update your prediction</a:t>
            </a: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4C05E60E-8ED6-84CF-6D40-7B5DF1D84DAE}"/>
              </a:ext>
            </a:extLst>
          </p:cNvPr>
          <p:cNvSpPr>
            <a:spLocks/>
          </p:cNvSpPr>
          <p:nvPr/>
        </p:nvSpPr>
        <p:spPr bwMode="auto">
          <a:xfrm>
            <a:off x="1390104" y="3596360"/>
            <a:ext cx="4974837" cy="876979"/>
          </a:xfrm>
          <a:prstGeom prst="roundRect">
            <a:avLst>
              <a:gd name="adj" fmla="val 34319"/>
            </a:avLst>
          </a:prstGeom>
          <a:solidFill>
            <a:schemeClr val="accent4">
              <a:lumMod val="40000"/>
              <a:lumOff val="6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800" b="1" dirty="0">
                <a:solidFill>
                  <a:schemeClr val="tx1"/>
                </a:solidFill>
                <a:effectLst>
                  <a:outerShdw dist="38100" dir="360000" sx="1000" sy="1000" algn="tl">
                    <a:srgbClr val="C0C0C0"/>
                  </a:outerShdw>
                </a:effectLst>
                <a:ea typeface="ＭＳ Ｐゴシック" charset="-128"/>
              </a:rPr>
              <a:t>2. Solve your structure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F7DD40A-F630-E610-A7C0-5833FCCF78C5}"/>
              </a:ext>
            </a:extLst>
          </p:cNvPr>
          <p:cNvGrpSpPr/>
          <p:nvPr/>
        </p:nvGrpSpPr>
        <p:grpSpPr>
          <a:xfrm>
            <a:off x="9941870" y="6457030"/>
            <a:ext cx="2571956" cy="2356193"/>
            <a:chOff x="8818129" y="6085848"/>
            <a:chExt cx="2571956" cy="235619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90A6BD9-4D6E-552F-D8BF-7FF276523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3313" y="8085091"/>
              <a:ext cx="497558" cy="356950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3492EA7-0B01-23A5-C2AC-3430B467C9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30872" y="7290572"/>
              <a:ext cx="17929" cy="698860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11FFAAE-66C5-7797-E319-4756B1E5EE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12942" y="6452520"/>
              <a:ext cx="17929" cy="698860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322A01-4F41-F74C-FBA5-CD8AB3F5E8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18129" y="6085848"/>
              <a:ext cx="594813" cy="315089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" name="AutoShape 13">
              <a:extLst>
                <a:ext uri="{FF2B5EF4-FFF2-40B4-BE49-F238E27FC236}">
                  <a16:creationId xmlns:a16="http://schemas.microsoft.com/office/drawing/2014/main" id="{85516E2E-06ED-8CD2-73E2-AC6E14F2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5605" y="6485206"/>
              <a:ext cx="1754480" cy="1279662"/>
            </a:xfrm>
            <a:prstGeom prst="roundRect">
              <a:avLst>
                <a:gd name="adj" fmla="val 3431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x-none" sz="2800" i="1" dirty="0">
                  <a:solidFill>
                    <a:schemeClr val="tx1"/>
                  </a:solidFill>
                  <a:effectLst>
                    <a:outerShdw dist="38100" dir="360000" sx="1000" sy="1000" algn="tl">
                      <a:srgbClr val="C0C0C0"/>
                    </a:outerShdw>
                  </a:effectLst>
                  <a:ea typeface="ＭＳ Ｐゴシック" charset="-128"/>
                </a:rPr>
                <a:t>Iterate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69A552-0B3A-8F95-C5CC-34756A365B01}"/>
              </a:ext>
            </a:extLst>
          </p:cNvPr>
          <p:cNvGrpSpPr/>
          <p:nvPr/>
        </p:nvGrpSpPr>
        <p:grpSpPr>
          <a:xfrm>
            <a:off x="1310620" y="2250743"/>
            <a:ext cx="9402150" cy="813127"/>
            <a:chOff x="1725128" y="3072566"/>
            <a:chExt cx="9402150" cy="813127"/>
          </a:xfrm>
        </p:grpSpPr>
        <p:sp>
          <p:nvSpPr>
            <p:cNvPr id="2" name="AutoShape 13">
              <a:extLst>
                <a:ext uri="{FF2B5EF4-FFF2-40B4-BE49-F238E27FC236}">
                  <a16:creationId xmlns:a16="http://schemas.microsoft.com/office/drawing/2014/main" id="{6A6CD295-CEDB-7331-1AA6-DCC01AA6B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164" y="3072566"/>
              <a:ext cx="8746114" cy="813127"/>
            </a:xfrm>
            <a:prstGeom prst="roundRect">
              <a:avLst>
                <a:gd name="adj" fmla="val 34319"/>
              </a:avLst>
            </a:prstGeom>
            <a:solidFill>
              <a:srgbClr val="FFC00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x-none" sz="2400" i="1" dirty="0">
                  <a:solidFill>
                    <a:schemeClr val="tx1"/>
                  </a:solidFill>
                  <a:effectLst>
                    <a:outerShdw dist="38100" dir="360000" sx="1000" sy="1000" algn="tl">
                      <a:srgbClr val="C0C0C0"/>
                    </a:outerShdw>
                  </a:effectLst>
                  <a:ea typeface="ＭＳ Ｐゴシック" charset="-128"/>
                </a:rPr>
                <a:t>Design your experiment based on predicted models</a:t>
              </a:r>
            </a:p>
            <a:p>
              <a:pPr eaLnBrk="1" hangingPunct="1"/>
              <a:r>
                <a:rPr lang="en-US" altLang="x-none" sz="2400" i="1" dirty="0">
                  <a:solidFill>
                    <a:schemeClr val="tx1"/>
                  </a:solidFill>
                  <a:effectLst>
                    <a:outerShdw dist="38100" dir="360000" sx="1000" sy="1000" algn="tl">
                      <a:srgbClr val="C0C0C0"/>
                    </a:outerShdw>
                  </a:effectLst>
                  <a:ea typeface="ＭＳ Ｐゴシック" charset="-128"/>
                </a:rPr>
                <a:t>(choose experimental approach, consider trimming at domain boundaries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6F7B775-6EC2-04BB-D512-0A1C0F2F87D5}"/>
                </a:ext>
              </a:extLst>
            </p:cNvPr>
            <p:cNvCxnSpPr>
              <a:cxnSpLocks/>
            </p:cNvCxnSpPr>
            <p:nvPr/>
          </p:nvCxnSpPr>
          <p:spPr>
            <a:xfrm>
              <a:off x="1725128" y="3455246"/>
              <a:ext cx="656036" cy="0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97A325-7089-F96C-06A6-84F0CCBC8390}"/>
              </a:ext>
            </a:extLst>
          </p:cNvPr>
          <p:cNvGrpSpPr/>
          <p:nvPr/>
        </p:nvGrpSpPr>
        <p:grpSpPr>
          <a:xfrm>
            <a:off x="2349092" y="6535357"/>
            <a:ext cx="6952082" cy="613304"/>
            <a:chOff x="1311843" y="8227058"/>
            <a:chExt cx="6952082" cy="613304"/>
          </a:xfrm>
        </p:grpSpPr>
        <p:sp>
          <p:nvSpPr>
            <p:cNvPr id="12" name="AutoShape 13">
              <a:extLst>
                <a:ext uri="{FF2B5EF4-FFF2-40B4-BE49-F238E27FC236}">
                  <a16:creationId xmlns:a16="http://schemas.microsoft.com/office/drawing/2014/main" id="{5FEEBC40-83EF-5729-C7E8-86BC8084E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81" y="8227058"/>
              <a:ext cx="6238244" cy="613304"/>
            </a:xfrm>
            <a:prstGeom prst="roundRect">
              <a:avLst>
                <a:gd name="adj" fmla="val 34319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x-none" sz="2400" i="1" dirty="0">
                  <a:solidFill>
                    <a:schemeClr val="tx1"/>
                  </a:solidFill>
                  <a:effectLst>
                    <a:outerShdw dist="38100" dir="360000" sx="1000" sy="1000" algn="tl">
                      <a:srgbClr val="C0C0C0"/>
                    </a:outerShdw>
                  </a:effectLst>
                  <a:ea typeface="ＭＳ Ｐゴシック" charset="-128"/>
                </a:rPr>
                <a:t>Run </a:t>
              </a:r>
              <a:r>
                <a:rPr lang="en-US" altLang="x-none" sz="2400" i="1" dirty="0" err="1">
                  <a:solidFill>
                    <a:schemeClr val="tx1"/>
                  </a:solidFill>
                  <a:effectLst>
                    <a:outerShdw dist="38100" dir="360000" sx="1000" sy="1000" algn="tl">
                      <a:srgbClr val="C0C0C0"/>
                    </a:outerShdw>
                  </a:effectLst>
                  <a:ea typeface="ＭＳ Ｐゴシック" charset="-128"/>
                </a:rPr>
                <a:t>AlphaFold</a:t>
              </a:r>
              <a:r>
                <a:rPr lang="en-US" altLang="x-none" sz="2400" i="1" dirty="0">
                  <a:solidFill>
                    <a:schemeClr val="tx1"/>
                  </a:solidFill>
                  <a:effectLst>
                    <a:outerShdw dist="38100" dir="360000" sx="1000" sy="1000" algn="tl">
                      <a:srgbClr val="C0C0C0"/>
                    </a:outerShdw>
                  </a:effectLst>
                  <a:ea typeface="ＭＳ Ｐゴシック" charset="-128"/>
                </a:rPr>
                <a:t> with your best model as a template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F3B784-BF2C-62B0-E9D3-7F6D133FCBB9}"/>
                </a:ext>
              </a:extLst>
            </p:cNvPr>
            <p:cNvCxnSpPr>
              <a:cxnSpLocks/>
            </p:cNvCxnSpPr>
            <p:nvPr/>
          </p:nvCxnSpPr>
          <p:spPr>
            <a:xfrm>
              <a:off x="1311843" y="8545614"/>
              <a:ext cx="656036" cy="0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4204EF-3303-C92D-3302-B7AF06DC9BAC}"/>
              </a:ext>
            </a:extLst>
          </p:cNvPr>
          <p:cNvGrpSpPr/>
          <p:nvPr/>
        </p:nvGrpSpPr>
        <p:grpSpPr>
          <a:xfrm>
            <a:off x="1858381" y="4518737"/>
            <a:ext cx="8224225" cy="813125"/>
            <a:chOff x="1131492" y="5448737"/>
            <a:chExt cx="6518538" cy="813125"/>
          </a:xfrm>
        </p:grpSpPr>
        <p:sp>
          <p:nvSpPr>
            <p:cNvPr id="9" name="AutoShape 13">
              <a:extLst>
                <a:ext uri="{FF2B5EF4-FFF2-40B4-BE49-F238E27FC236}">
                  <a16:creationId xmlns:a16="http://schemas.microsoft.com/office/drawing/2014/main" id="{C8C50A2F-0E5E-A2D8-E736-85456072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194" y="5448737"/>
              <a:ext cx="5745836" cy="813125"/>
            </a:xfrm>
            <a:prstGeom prst="roundRect">
              <a:avLst>
                <a:gd name="adj" fmla="val 3431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x-none" sz="2400" i="1" dirty="0">
                  <a:solidFill>
                    <a:schemeClr val="tx1"/>
                  </a:solidFill>
                  <a:effectLst>
                    <a:outerShdw dist="38100" dir="360000" sx="1000" sy="1000" algn="tl">
                      <a:srgbClr val="C0C0C0"/>
                    </a:outerShdw>
                  </a:effectLst>
                  <a:ea typeface="ＭＳ Ｐゴシック" charset="-128"/>
                </a:rPr>
                <a:t>Cryo-EM or X-ray MR with trimmed predicted model, SAD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FEAD6AB-981F-B38C-78C5-02099DAADB11}"/>
                </a:ext>
              </a:extLst>
            </p:cNvPr>
            <p:cNvCxnSpPr>
              <a:cxnSpLocks/>
            </p:cNvCxnSpPr>
            <p:nvPr/>
          </p:nvCxnSpPr>
          <p:spPr>
            <a:xfrm>
              <a:off x="1131492" y="5695535"/>
              <a:ext cx="656036" cy="0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6" name="AutoShape 13">
            <a:extLst>
              <a:ext uri="{FF2B5EF4-FFF2-40B4-BE49-F238E27FC236}">
                <a16:creationId xmlns:a16="http://schemas.microsoft.com/office/drawing/2014/main" id="{36676BC6-6BE7-6C02-2313-42A90F2ED896}"/>
              </a:ext>
            </a:extLst>
          </p:cNvPr>
          <p:cNvSpPr>
            <a:spLocks/>
          </p:cNvSpPr>
          <p:nvPr/>
        </p:nvSpPr>
        <p:spPr bwMode="auto">
          <a:xfrm>
            <a:off x="3145364" y="7561645"/>
            <a:ext cx="5539858" cy="876979"/>
          </a:xfrm>
          <a:prstGeom prst="roundRect">
            <a:avLst>
              <a:gd name="adj" fmla="val 34319"/>
            </a:avLst>
          </a:prstGeom>
          <a:solidFill>
            <a:srgbClr val="FFC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lvl1pPr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x-none" sz="2800" b="1" dirty="0">
                <a:solidFill>
                  <a:schemeClr val="tx1"/>
                </a:solidFill>
                <a:effectLst>
                  <a:outerShdw dist="38100" dir="360000" sx="1000" sy="1000" algn="tl">
                    <a:srgbClr val="C0C0C0"/>
                  </a:outerShdw>
                </a:effectLst>
                <a:ea typeface="ＭＳ Ｐゴシック" charset="-128"/>
              </a:rPr>
              <a:t>4. Improve your structure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8774C3-4A2B-241B-E78E-AD4C967E803D}"/>
              </a:ext>
            </a:extLst>
          </p:cNvPr>
          <p:cNvGrpSpPr/>
          <p:nvPr/>
        </p:nvGrpSpPr>
        <p:grpSpPr>
          <a:xfrm>
            <a:off x="3145364" y="8516951"/>
            <a:ext cx="5539858" cy="613304"/>
            <a:chOff x="1311843" y="8227058"/>
            <a:chExt cx="5539858" cy="613304"/>
          </a:xfrm>
        </p:grpSpPr>
        <p:sp>
          <p:nvSpPr>
            <p:cNvPr id="28" name="AutoShape 13">
              <a:extLst>
                <a:ext uri="{FF2B5EF4-FFF2-40B4-BE49-F238E27FC236}">
                  <a16:creationId xmlns:a16="http://schemas.microsoft.com/office/drawing/2014/main" id="{281C16C8-29D2-4314-92DC-A3FFF797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80" y="8227058"/>
              <a:ext cx="4826021" cy="613304"/>
            </a:xfrm>
            <a:prstGeom prst="roundRect">
              <a:avLst>
                <a:gd name="adj" fmla="val 3431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x-none" sz="2400" i="1" dirty="0">
                  <a:solidFill>
                    <a:schemeClr val="tx1"/>
                  </a:solidFill>
                  <a:effectLst>
                    <a:outerShdw dist="38100" dir="360000" sx="1000" sy="1000" algn="tl">
                      <a:srgbClr val="C0C0C0"/>
                    </a:outerShdw>
                  </a:effectLst>
                  <a:ea typeface="ＭＳ Ｐゴシック" charset="-128"/>
                </a:rPr>
                <a:t>Use your new predictions as hypotheses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4301EC-A4A4-1C8F-14B4-893447D29368}"/>
                </a:ext>
              </a:extLst>
            </p:cNvPr>
            <p:cNvCxnSpPr>
              <a:cxnSpLocks/>
            </p:cNvCxnSpPr>
            <p:nvPr/>
          </p:nvCxnSpPr>
          <p:spPr>
            <a:xfrm>
              <a:off x="1311843" y="8545614"/>
              <a:ext cx="656036" cy="0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2C78508-E034-C2C6-9800-21602110C23A}"/>
              </a:ext>
            </a:extLst>
          </p:cNvPr>
          <p:cNvSpPr txBox="1"/>
          <p:nvPr/>
        </p:nvSpPr>
        <p:spPr>
          <a:xfrm>
            <a:off x="189653" y="-53259"/>
            <a:ext cx="12625493" cy="783193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4000" dirty="0">
                <a:solidFill>
                  <a:srgbClr val="FFFF00"/>
                </a:solidFill>
              </a:rPr>
              <a:t>Strategy for structure determination in the </a:t>
            </a:r>
            <a:r>
              <a:rPr lang="en-US" sz="4000" dirty="0" err="1">
                <a:solidFill>
                  <a:srgbClr val="FFFF00"/>
                </a:solidFill>
              </a:rPr>
              <a:t>AlphaFold</a:t>
            </a:r>
            <a:r>
              <a:rPr lang="en-US" sz="4000" dirty="0">
                <a:solidFill>
                  <a:srgbClr val="FFFF00"/>
                </a:solidFill>
              </a:rPr>
              <a:t> era</a:t>
            </a:r>
          </a:p>
        </p:txBody>
      </p:sp>
    </p:spTree>
    <p:extLst>
      <p:ext uri="{BB962C8B-B14F-4D97-AF65-F5344CB8AC3E}">
        <p14:creationId xmlns:p14="http://schemas.microsoft.com/office/powerpoint/2010/main" val="967331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79EAFF-097F-564D-94E1-AB4DE8D46D7A}"/>
              </a:ext>
            </a:extLst>
          </p:cNvPr>
          <p:cNvSpPr txBox="1"/>
          <p:nvPr/>
        </p:nvSpPr>
        <p:spPr>
          <a:xfrm>
            <a:off x="208702" y="337192"/>
            <a:ext cx="12625493" cy="715089"/>
          </a:xfrm>
          <a:prstGeom prst="roundRect">
            <a:avLst/>
          </a:prstGeom>
          <a:solidFill>
            <a:srgbClr val="F6D943"/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6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Phenix </a:t>
            </a:r>
            <a:r>
              <a:rPr lang="en-US" sz="36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r>
              <a:rPr lang="en-US" sz="36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prediction server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C013E-BD11-0C4C-B95C-32444EFFEF09}"/>
              </a:ext>
            </a:extLst>
          </p:cNvPr>
          <p:cNvSpPr txBox="1"/>
          <p:nvPr/>
        </p:nvSpPr>
        <p:spPr>
          <a:xfrm>
            <a:off x="890315" y="2969428"/>
            <a:ext cx="9619132" cy="1191816"/>
          </a:xfrm>
          <a:prstGeom prst="roundRect">
            <a:avLst/>
          </a:prstGeom>
          <a:solidFill>
            <a:srgbClr val="00BD42">
              <a:alpha val="42008"/>
            </a:srgb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Predicts structures of protein chains</a:t>
            </a:r>
          </a:p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(one at a time)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37611-3CC0-294D-BB35-992E91441DC2}"/>
              </a:ext>
            </a:extLst>
          </p:cNvPr>
          <p:cNvSpPr txBox="1"/>
          <p:nvPr/>
        </p:nvSpPr>
        <p:spPr>
          <a:xfrm>
            <a:off x="1540934" y="4498370"/>
            <a:ext cx="8713409" cy="646986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Can use a template to guide the prediction</a:t>
            </a:r>
            <a:endParaRPr lang="en-US" sz="2400" i="1" dirty="0">
              <a:solidFill>
                <a:schemeClr val="bg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ED663D-E58E-B64D-87C8-D6C1ECDCFAEC}"/>
              </a:ext>
            </a:extLst>
          </p:cNvPr>
          <p:cNvSpPr txBox="1"/>
          <p:nvPr/>
        </p:nvSpPr>
        <p:spPr>
          <a:xfrm>
            <a:off x="529075" y="1811269"/>
            <a:ext cx="5973325" cy="646986"/>
          </a:xfrm>
          <a:prstGeom prst="roundRect">
            <a:avLst/>
          </a:prstGeom>
          <a:solidFill>
            <a:srgbClr val="FFC000">
              <a:alpha val="42008"/>
            </a:srgb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Available from the Phenix GUI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EF4860-46B8-BF6B-BCD2-DBA30A18C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191" y="906522"/>
            <a:ext cx="3006907" cy="3006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2FCA36-A543-8FD7-A778-EEE4DB647F99}"/>
              </a:ext>
            </a:extLst>
          </p:cNvPr>
          <p:cNvSpPr txBox="1"/>
          <p:nvPr/>
        </p:nvSpPr>
        <p:spPr>
          <a:xfrm>
            <a:off x="1933810" y="5482482"/>
            <a:ext cx="7855381" cy="919401"/>
          </a:xfrm>
          <a:prstGeom prst="roundRect">
            <a:avLst/>
          </a:prstGeom>
          <a:solidFill>
            <a:srgbClr val="00B0F0">
              <a:alpha val="42008"/>
            </a:srgb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2400" b="1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You do not need an MSA (multiple sequence alignment) if you supply a template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EF666-7641-CC81-BEB4-B5C7BD3FADAB}"/>
              </a:ext>
            </a:extLst>
          </p:cNvPr>
          <p:cNvSpPr txBox="1"/>
          <p:nvPr/>
        </p:nvSpPr>
        <p:spPr>
          <a:xfrm>
            <a:off x="1933810" y="6799538"/>
            <a:ext cx="7855381" cy="510778"/>
          </a:xfrm>
          <a:prstGeom prst="roundRect">
            <a:avLst/>
          </a:prstGeom>
          <a:solidFill>
            <a:srgbClr val="00B0F0">
              <a:alpha val="42008"/>
            </a:srgb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2400" b="1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The template should not be an </a:t>
            </a:r>
            <a:r>
              <a:rPr lang="en-US" sz="2400" b="1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r>
              <a:rPr lang="en-US" sz="2400" b="1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34BED1-77AE-839C-84D6-8D264CB3BA08}"/>
              </a:ext>
            </a:extLst>
          </p:cNvPr>
          <p:cNvSpPr txBox="1"/>
          <p:nvPr/>
        </p:nvSpPr>
        <p:spPr>
          <a:xfrm>
            <a:off x="1933810" y="8430784"/>
            <a:ext cx="9619132" cy="919401"/>
          </a:xfrm>
          <a:prstGeom prst="roundRect">
            <a:avLst/>
          </a:prstGeom>
          <a:solidFill>
            <a:srgbClr val="00BD42">
              <a:alpha val="42008"/>
            </a:srgb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Many thanks for </a:t>
            </a:r>
            <a:r>
              <a:rPr lang="en-US" sz="24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ColabFold</a:t>
            </a:r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scripts, and the MMseqs2 server for MSAs</a:t>
            </a:r>
          </a:p>
        </p:txBody>
      </p:sp>
    </p:spTree>
    <p:extLst>
      <p:ext uri="{BB962C8B-B14F-4D97-AF65-F5344CB8AC3E}">
        <p14:creationId xmlns:p14="http://schemas.microsoft.com/office/powerpoint/2010/main" val="2960677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UCrfigure.png">
            <a:extLst>
              <a:ext uri="{FF2B5EF4-FFF2-40B4-BE49-F238E27FC236}">
                <a16:creationId xmlns:a16="http://schemas.microsoft.com/office/drawing/2014/main" id="{B013579E-A54C-37EA-4206-1E29341C05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14006" r="68594" b="7051"/>
          <a:stretch/>
        </p:blipFill>
        <p:spPr>
          <a:xfrm>
            <a:off x="7249886" y="4482759"/>
            <a:ext cx="5657474" cy="40370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79EAFF-097F-564D-94E1-AB4DE8D46D7A}"/>
              </a:ext>
            </a:extLst>
          </p:cNvPr>
          <p:cNvSpPr txBox="1"/>
          <p:nvPr/>
        </p:nvSpPr>
        <p:spPr>
          <a:xfrm>
            <a:off x="208702" y="337192"/>
            <a:ext cx="12625493" cy="715089"/>
          </a:xfrm>
          <a:prstGeom prst="roundRect">
            <a:avLst/>
          </a:prstGeom>
          <a:solidFill>
            <a:srgbClr val="F6D943"/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6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Process predicted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C013E-BD11-0C4C-B95C-32444EFFEF09}"/>
              </a:ext>
            </a:extLst>
          </p:cNvPr>
          <p:cNvSpPr txBox="1"/>
          <p:nvPr/>
        </p:nvSpPr>
        <p:spPr>
          <a:xfrm>
            <a:off x="662228" y="1751334"/>
            <a:ext cx="8418982" cy="646986"/>
          </a:xfrm>
          <a:prstGeom prst="roundRect">
            <a:avLst/>
          </a:prstGeom>
          <a:solidFill>
            <a:srgbClr val="00BD42">
              <a:alpha val="42008"/>
            </a:srgb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Convert </a:t>
            </a:r>
            <a:r>
              <a:rPr lang="en-US" sz="32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pLDDT</a:t>
            </a:r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 to B-value</a:t>
            </a:r>
            <a:endParaRPr lang="en-US" sz="2400" i="1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37611-3CC0-294D-BB35-992E91441DC2}"/>
              </a:ext>
            </a:extLst>
          </p:cNvPr>
          <p:cNvSpPr txBox="1"/>
          <p:nvPr/>
        </p:nvSpPr>
        <p:spPr>
          <a:xfrm>
            <a:off x="662228" y="3944953"/>
            <a:ext cx="8713409" cy="646986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bg1"/>
                </a:solidFill>
                <a:latin typeface="Helvetica"/>
                <a:ea typeface="ヒラギノ角ゴ ProN W3" charset="0"/>
                <a:cs typeface="Helvetica"/>
              </a:rPr>
              <a:t>Identify high-confidence domains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ED663D-E58E-B64D-87C8-D6C1ECDCFAEC}"/>
              </a:ext>
            </a:extLst>
          </p:cNvPr>
          <p:cNvSpPr txBox="1"/>
          <p:nvPr/>
        </p:nvSpPr>
        <p:spPr>
          <a:xfrm>
            <a:off x="662228" y="2900312"/>
            <a:ext cx="8418982" cy="646986"/>
          </a:xfrm>
          <a:prstGeom prst="roundRect">
            <a:avLst/>
          </a:prstGeom>
          <a:solidFill>
            <a:srgbClr val="FFC000">
              <a:alpha val="42008"/>
            </a:srgb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Trim low-confidence parts of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EF4860-46B8-BF6B-BCD2-DBA30A18C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191" y="906522"/>
            <a:ext cx="3006907" cy="30069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2FCA36-A543-8FD7-A778-EEE4DB647F99}"/>
              </a:ext>
            </a:extLst>
          </p:cNvPr>
          <p:cNvSpPr txBox="1"/>
          <p:nvPr/>
        </p:nvSpPr>
        <p:spPr>
          <a:xfrm>
            <a:off x="988799" y="5579121"/>
            <a:ext cx="6587658" cy="510778"/>
          </a:xfrm>
          <a:prstGeom prst="roundRect">
            <a:avLst/>
          </a:prstGeom>
          <a:solidFill>
            <a:srgbClr val="00B0F0">
              <a:alpha val="42008"/>
            </a:srgb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2400" b="1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Compact high-confidence regions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3EF666-7641-CC81-BEB4-B5C7BD3FADAB}"/>
              </a:ext>
            </a:extLst>
          </p:cNvPr>
          <p:cNvSpPr txBox="1"/>
          <p:nvPr/>
        </p:nvSpPr>
        <p:spPr>
          <a:xfrm>
            <a:off x="988799" y="6896177"/>
            <a:ext cx="6587658" cy="510778"/>
          </a:xfrm>
          <a:prstGeom prst="roundRect">
            <a:avLst/>
          </a:prstGeom>
          <a:solidFill>
            <a:srgbClr val="00B0F0">
              <a:alpha val="42008"/>
            </a:srgb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2400" b="1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Groupings of residues with low PAE values</a:t>
            </a:r>
          </a:p>
        </p:txBody>
      </p:sp>
    </p:spTree>
    <p:extLst>
      <p:ext uri="{BB962C8B-B14F-4D97-AF65-F5344CB8AC3E}">
        <p14:creationId xmlns:p14="http://schemas.microsoft.com/office/powerpoint/2010/main" val="1868485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79EAFF-097F-564D-94E1-AB4DE8D46D7A}"/>
              </a:ext>
            </a:extLst>
          </p:cNvPr>
          <p:cNvSpPr txBox="1"/>
          <p:nvPr/>
        </p:nvSpPr>
        <p:spPr>
          <a:xfrm>
            <a:off x="208702" y="337192"/>
            <a:ext cx="12625493" cy="715089"/>
          </a:xfrm>
          <a:prstGeom prst="roundRect">
            <a:avLst/>
          </a:prstGeom>
          <a:solidFill>
            <a:srgbClr val="F6D943"/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6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Cryo-EM structure determination with </a:t>
            </a:r>
            <a:r>
              <a:rPr lang="en-US" sz="3600" i="1" dirty="0" err="1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AlphaFold</a:t>
            </a:r>
            <a:endParaRPr lang="en-US" sz="3600" i="1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C013E-BD11-0C4C-B95C-32444EFFEF09}"/>
              </a:ext>
            </a:extLst>
          </p:cNvPr>
          <p:cNvSpPr txBox="1"/>
          <p:nvPr/>
        </p:nvSpPr>
        <p:spPr>
          <a:xfrm>
            <a:off x="5221323" y="1586312"/>
            <a:ext cx="3458440" cy="646986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Sequence 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37611-3CC0-294D-BB35-992E91441DC2}"/>
              </a:ext>
            </a:extLst>
          </p:cNvPr>
          <p:cNvSpPr txBox="1"/>
          <p:nvPr/>
        </p:nvSpPr>
        <p:spPr>
          <a:xfrm>
            <a:off x="497761" y="1339678"/>
            <a:ext cx="4238122" cy="1191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hangingPunct="1"/>
            <a:r>
              <a:rPr lang="en-US" sz="3200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Half-maps (optional processed map)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A9E7640-4A86-7D62-2722-BFCA127A3747}"/>
              </a:ext>
            </a:extLst>
          </p:cNvPr>
          <p:cNvCxnSpPr>
            <a:cxnSpLocks/>
          </p:cNvCxnSpPr>
          <p:nvPr/>
        </p:nvCxnSpPr>
        <p:spPr>
          <a:xfrm>
            <a:off x="927905" y="3049116"/>
            <a:ext cx="0" cy="1138471"/>
          </a:xfrm>
          <a:prstGeom prst="line">
            <a:avLst/>
          </a:prstGeom>
          <a:noFill/>
          <a:ln w="1016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EE0C45F-FAA2-65B7-BE69-153BA41ED7D8}"/>
              </a:ext>
            </a:extLst>
          </p:cNvPr>
          <p:cNvSpPr txBox="1"/>
          <p:nvPr/>
        </p:nvSpPr>
        <p:spPr>
          <a:xfrm>
            <a:off x="2325252" y="7337108"/>
            <a:ext cx="3102909" cy="646986"/>
          </a:xfrm>
          <a:prstGeom prst="roundRect">
            <a:avLst/>
          </a:prstGeom>
          <a:solidFill>
            <a:srgbClr val="031DF9">
              <a:alpha val="27059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Rebuilt model</a:t>
            </a:r>
            <a:endParaRPr lang="en-US" sz="2400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791E48-42CE-583A-D29A-6BA0740233D8}"/>
              </a:ext>
            </a:extLst>
          </p:cNvPr>
          <p:cNvSpPr txBox="1"/>
          <p:nvPr/>
        </p:nvSpPr>
        <p:spPr>
          <a:xfrm>
            <a:off x="1981055" y="5923291"/>
            <a:ext cx="3727978" cy="64698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1961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Docked domains</a:t>
            </a:r>
            <a:endParaRPr lang="en-US" sz="2400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ABFFA7-52ED-A18D-16F3-144966CE7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191" y="906522"/>
            <a:ext cx="3006907" cy="3006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A28A59-99C3-4ABB-BD6A-4CBF1B6202B8}"/>
              </a:ext>
            </a:extLst>
          </p:cNvPr>
          <p:cNvSpPr txBox="1"/>
          <p:nvPr/>
        </p:nvSpPr>
        <p:spPr>
          <a:xfrm>
            <a:off x="504443" y="4509474"/>
            <a:ext cx="3458440" cy="64698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Optimized map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24FCF1-9394-C4DF-70CA-82BBFA2584BB}"/>
              </a:ext>
            </a:extLst>
          </p:cNvPr>
          <p:cNvSpPr txBox="1"/>
          <p:nvPr/>
        </p:nvSpPr>
        <p:spPr>
          <a:xfrm>
            <a:off x="1163987" y="2785254"/>
            <a:ext cx="3458440" cy="51077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Density modification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0F9450-6E01-38D6-BDAF-770E71988A9F}"/>
              </a:ext>
            </a:extLst>
          </p:cNvPr>
          <p:cNvSpPr txBox="1"/>
          <p:nvPr/>
        </p:nvSpPr>
        <p:spPr>
          <a:xfrm>
            <a:off x="1192631" y="3390052"/>
            <a:ext cx="3458440" cy="91940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or</a:t>
            </a:r>
          </a:p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Anisotropic sharpening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D40B53-557E-2796-7EBA-D1B8CA1248CE}"/>
              </a:ext>
            </a:extLst>
          </p:cNvPr>
          <p:cNvSpPr txBox="1"/>
          <p:nvPr/>
        </p:nvSpPr>
        <p:spPr>
          <a:xfrm>
            <a:off x="5275201" y="4498318"/>
            <a:ext cx="5153659" cy="64698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High-confidence domains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87ED06-AFEE-AEAB-623E-14F17AF38971}"/>
              </a:ext>
            </a:extLst>
          </p:cNvPr>
          <p:cNvCxnSpPr>
            <a:cxnSpLocks/>
          </p:cNvCxnSpPr>
          <p:nvPr/>
        </p:nvCxnSpPr>
        <p:spPr>
          <a:xfrm>
            <a:off x="5866913" y="2531494"/>
            <a:ext cx="0" cy="1348214"/>
          </a:xfrm>
          <a:prstGeom prst="line">
            <a:avLst/>
          </a:prstGeom>
          <a:noFill/>
          <a:ln w="1016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18F41EE-8D71-A360-3E06-7EB140291A3D}"/>
              </a:ext>
            </a:extLst>
          </p:cNvPr>
          <p:cNvSpPr txBox="1"/>
          <p:nvPr/>
        </p:nvSpPr>
        <p:spPr>
          <a:xfrm>
            <a:off x="6245939" y="3049116"/>
            <a:ext cx="3458440" cy="510778"/>
          </a:xfrm>
          <a:prstGeom prst="roundRect">
            <a:avLst/>
          </a:prstGeom>
          <a:solidFill>
            <a:schemeClr val="accent5">
              <a:lumMod val="40000"/>
              <a:lumOff val="6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Predict structure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0F9899-820E-E866-8FCF-307D8E17B1A6}"/>
              </a:ext>
            </a:extLst>
          </p:cNvPr>
          <p:cNvSpPr txBox="1"/>
          <p:nvPr/>
        </p:nvSpPr>
        <p:spPr>
          <a:xfrm>
            <a:off x="6245939" y="3658040"/>
            <a:ext cx="3458440" cy="510778"/>
          </a:xfrm>
          <a:prstGeom prst="roundRect">
            <a:avLst/>
          </a:prstGeom>
          <a:solidFill>
            <a:srgbClr val="FB596C">
              <a:alpha val="50980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Trim, identify domains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6BE15A-C406-96C9-6E98-6CEBFD1B3D0A}"/>
              </a:ext>
            </a:extLst>
          </p:cNvPr>
          <p:cNvCxnSpPr>
            <a:cxnSpLocks/>
          </p:cNvCxnSpPr>
          <p:nvPr/>
        </p:nvCxnSpPr>
        <p:spPr>
          <a:xfrm>
            <a:off x="1759910" y="5272498"/>
            <a:ext cx="473753" cy="607793"/>
          </a:xfrm>
          <a:prstGeom prst="line">
            <a:avLst/>
          </a:prstGeom>
          <a:noFill/>
          <a:ln w="1016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C04F10-FC34-EFAE-4E1A-DA3A1DCE69E6}"/>
              </a:ext>
            </a:extLst>
          </p:cNvPr>
          <p:cNvCxnSpPr>
            <a:cxnSpLocks/>
          </p:cNvCxnSpPr>
          <p:nvPr/>
        </p:nvCxnSpPr>
        <p:spPr>
          <a:xfrm flipH="1">
            <a:off x="6064742" y="5238213"/>
            <a:ext cx="868231" cy="741081"/>
          </a:xfrm>
          <a:prstGeom prst="line">
            <a:avLst/>
          </a:prstGeom>
          <a:noFill/>
          <a:ln w="1016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2C134FF-046F-0B41-35F4-C850B5417C14}"/>
              </a:ext>
            </a:extLst>
          </p:cNvPr>
          <p:cNvSpPr txBox="1"/>
          <p:nvPr/>
        </p:nvSpPr>
        <p:spPr>
          <a:xfrm>
            <a:off x="2492372" y="5304296"/>
            <a:ext cx="3458440" cy="51077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Dock domains in map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A4E790-2EB0-5E64-9444-B7DAA8DED146}"/>
              </a:ext>
            </a:extLst>
          </p:cNvPr>
          <p:cNvSpPr txBox="1"/>
          <p:nvPr/>
        </p:nvSpPr>
        <p:spPr>
          <a:xfrm>
            <a:off x="2871337" y="6678494"/>
            <a:ext cx="7202819" cy="510778"/>
          </a:xfrm>
          <a:prstGeom prst="roundRect">
            <a:avLst/>
          </a:prstGeom>
          <a:solidFill>
            <a:schemeClr val="tx2">
              <a:lumMod val="40000"/>
              <a:lumOff val="6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Morph full prediction onto domains and rebuild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07E385B-7529-ADCA-EB9A-8FD11A3431A6}"/>
              </a:ext>
            </a:extLst>
          </p:cNvPr>
          <p:cNvCxnSpPr>
            <a:cxnSpLocks/>
          </p:cNvCxnSpPr>
          <p:nvPr/>
        </p:nvCxnSpPr>
        <p:spPr>
          <a:xfrm>
            <a:off x="2930644" y="6697480"/>
            <a:ext cx="0" cy="639628"/>
          </a:xfrm>
          <a:prstGeom prst="line">
            <a:avLst/>
          </a:prstGeom>
          <a:noFill/>
          <a:ln w="1016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A1C1A98-506A-A2DA-0DFA-9AAA04DC0B70}"/>
              </a:ext>
            </a:extLst>
          </p:cNvPr>
          <p:cNvSpPr txBox="1"/>
          <p:nvPr/>
        </p:nvSpPr>
        <p:spPr>
          <a:xfrm>
            <a:off x="1996786" y="8791146"/>
            <a:ext cx="4067956" cy="646986"/>
          </a:xfrm>
          <a:prstGeom prst="roundRect">
            <a:avLst/>
          </a:prstGeom>
          <a:solidFill>
            <a:srgbClr val="1927C2">
              <a:alpha val="42008"/>
            </a:srgb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3200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Updated predictions</a:t>
            </a:r>
            <a:endParaRPr lang="en-US" sz="2400" dirty="0">
              <a:solidFill>
                <a:schemeClr val="tx1"/>
              </a:solidFill>
              <a:latin typeface="Helvetica"/>
              <a:ea typeface="ヒラギノ角ゴ ProN W3" charset="0"/>
              <a:cs typeface="Helvetica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BB9660-64EE-5069-B990-9086EF0D3282}"/>
              </a:ext>
            </a:extLst>
          </p:cNvPr>
          <p:cNvCxnSpPr>
            <a:cxnSpLocks/>
          </p:cNvCxnSpPr>
          <p:nvPr/>
        </p:nvCxnSpPr>
        <p:spPr>
          <a:xfrm>
            <a:off x="3845044" y="8057938"/>
            <a:ext cx="0" cy="639628"/>
          </a:xfrm>
          <a:prstGeom prst="line">
            <a:avLst/>
          </a:prstGeom>
          <a:noFill/>
          <a:ln w="1016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543D883-FA7F-B801-E434-D9A0849B5654}"/>
              </a:ext>
            </a:extLst>
          </p:cNvPr>
          <p:cNvSpPr txBox="1"/>
          <p:nvPr/>
        </p:nvSpPr>
        <p:spPr>
          <a:xfrm>
            <a:off x="4052123" y="8063933"/>
            <a:ext cx="5796841" cy="510778"/>
          </a:xfrm>
          <a:prstGeom prst="roundRect">
            <a:avLst/>
          </a:prstGeom>
          <a:solidFill>
            <a:schemeClr val="tx2">
              <a:lumMod val="60000"/>
              <a:lumOff val="40000"/>
              <a:alpha val="42008"/>
            </a:schemeClr>
          </a:solidFill>
          <a:ln w="53975">
            <a:noFill/>
          </a:ln>
        </p:spPr>
        <p:txBody>
          <a:bodyPr wrap="square" rtlCol="0">
            <a:spAutoFit/>
          </a:bodyPr>
          <a:lstStyle/>
          <a:p>
            <a:pPr hangingPunct="1"/>
            <a:r>
              <a:rPr lang="en-US" sz="2400" i="1" dirty="0">
                <a:solidFill>
                  <a:schemeClr val="tx1"/>
                </a:solidFill>
                <a:latin typeface="Helvetica"/>
                <a:ea typeface="ヒラギノ角ゴ ProN W3" charset="0"/>
                <a:cs typeface="Helvetica"/>
              </a:rPr>
              <a:t>Predict using rebuilt chains as templates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F87F2DD-01E8-ABF2-318F-EE287F92FA1A}"/>
              </a:ext>
            </a:extLst>
          </p:cNvPr>
          <p:cNvGrpSpPr/>
          <p:nvPr/>
        </p:nvGrpSpPr>
        <p:grpSpPr>
          <a:xfrm>
            <a:off x="9798147" y="6242411"/>
            <a:ext cx="3006907" cy="2743243"/>
            <a:chOff x="8818129" y="6085848"/>
            <a:chExt cx="2571956" cy="235619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71224AD-2212-777D-C26D-305E6542CB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3313" y="8085091"/>
              <a:ext cx="497558" cy="356950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7F4A872-3E93-3CA8-6505-28E5EE3B8FE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30872" y="7290572"/>
              <a:ext cx="17929" cy="698860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9487C96-45F2-AD38-2870-FE2FE476E5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12942" y="6452520"/>
              <a:ext cx="17929" cy="698860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6431C34-5E20-0EB1-F083-8B34DDE84D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818129" y="6085848"/>
              <a:ext cx="594813" cy="315089"/>
            </a:xfrm>
            <a:prstGeom prst="line">
              <a:avLst/>
            </a:prstGeom>
            <a:noFill/>
            <a:ln w="76200" cap="flat">
              <a:solidFill>
                <a:schemeClr val="tx1"/>
              </a:solidFill>
              <a:prstDash val="solid"/>
              <a:miter lim="4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9" name="AutoShape 13">
              <a:extLst>
                <a:ext uri="{FF2B5EF4-FFF2-40B4-BE49-F238E27FC236}">
                  <a16:creationId xmlns:a16="http://schemas.microsoft.com/office/drawing/2014/main" id="{DC352A40-A970-1798-BCA6-021A44DBA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5605" y="6485206"/>
              <a:ext cx="1754480" cy="1279662"/>
            </a:xfrm>
            <a:prstGeom prst="roundRect">
              <a:avLst>
                <a:gd name="adj" fmla="val 34319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>
              <a:lvl1pPr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742950" indent="-28575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x-none" sz="2800" i="1" dirty="0">
                  <a:solidFill>
                    <a:schemeClr val="tx1"/>
                  </a:solidFill>
                  <a:effectLst>
                    <a:outerShdw dist="38100" dir="360000" sx="1000" sy="1000" algn="tl">
                      <a:srgbClr val="C0C0C0"/>
                    </a:outerShdw>
                  </a:effectLst>
                  <a:ea typeface="ＭＳ Ｐゴシック" charset="-128"/>
                </a:rPr>
                <a:t>Iterate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537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 animBg="1"/>
      <p:bldP spid="13" grpId="0" animBg="1"/>
      <p:bldP spid="16" grpId="0" animBg="1"/>
      <p:bldP spid="19" grpId="0" animBg="1"/>
      <p:bldP spid="20" grpId="0" animBg="1"/>
      <p:bldP spid="27" grpId="0" animBg="1"/>
      <p:bldP spid="29" grpId="0" animBg="1"/>
      <p:bldP spid="35" grpId="0" animBg="1"/>
      <p:bldP spid="4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8313</TotalTime>
  <Words>991</Words>
  <Application>Microsoft Macintosh PowerPoint</Application>
  <PresentationFormat>Custom</PresentationFormat>
  <Paragraphs>174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Gill Sans</vt:lpstr>
      <vt:lpstr>Helvetica</vt:lpstr>
      <vt:lpstr>Lucida Grande</vt:lpstr>
      <vt:lpstr>Times New Roman</vt:lpstr>
      <vt:lpstr>Verdana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Phenix Project</dc:title>
  <cp:lastModifiedBy>Thomas Terwilliger</cp:lastModifiedBy>
  <cp:revision>330</cp:revision>
  <dcterms:modified xsi:type="dcterms:W3CDTF">2023-08-18T21:07:35Z</dcterms:modified>
</cp:coreProperties>
</file>