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82" r:id="rId2"/>
    <p:sldId id="293" r:id="rId3"/>
    <p:sldId id="310" r:id="rId4"/>
    <p:sldId id="323" r:id="rId5"/>
    <p:sldId id="324" r:id="rId6"/>
    <p:sldId id="297" r:id="rId7"/>
    <p:sldId id="322" r:id="rId8"/>
    <p:sldId id="325" r:id="rId9"/>
    <p:sldId id="308" r:id="rId10"/>
    <p:sldId id="315" r:id="rId11"/>
    <p:sldId id="321" r:id="rId12"/>
    <p:sldId id="326" r:id="rId13"/>
    <p:sldId id="311" r:id="rId14"/>
    <p:sldId id="327" r:id="rId15"/>
    <p:sldId id="328" r:id="rId16"/>
    <p:sldId id="329" r:id="rId17"/>
    <p:sldId id="331" r:id="rId18"/>
    <p:sldId id="312" r:id="rId19"/>
    <p:sldId id="333" r:id="rId20"/>
    <p:sldId id="335" r:id="rId21"/>
    <p:sldId id="334" r:id="rId22"/>
    <p:sldId id="336" r:id="rId23"/>
    <p:sldId id="337" r:id="rId24"/>
    <p:sldId id="313" r:id="rId25"/>
    <p:sldId id="338" r:id="rId26"/>
    <p:sldId id="340" r:id="rId27"/>
    <p:sldId id="339" r:id="rId28"/>
    <p:sldId id="314" r:id="rId29"/>
    <p:sldId id="258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D42"/>
    <a:srgbClr val="CA3332"/>
    <a:srgbClr val="C1F6FE"/>
    <a:srgbClr val="61FFED"/>
    <a:srgbClr val="C6C419"/>
    <a:srgbClr val="F899B8"/>
    <a:srgbClr val="F08B22"/>
    <a:srgbClr val="3945C1"/>
    <a:srgbClr val="ECE8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06"/>
    <p:restoredTop sz="94436"/>
  </p:normalViewPr>
  <p:slideViewPr>
    <p:cSldViewPr snapToGrid="0" snapToObjects="1">
      <p:cViewPr varScale="1">
        <p:scale>
          <a:sx n="78" d="100"/>
          <a:sy n="78" d="100"/>
        </p:scale>
        <p:origin x="10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 dirty="0" err="1">
                <a:effectLst/>
                <a:latin typeface="Lucida Grande"/>
                <a:ea typeface="Lucida Grande"/>
                <a:cs typeface="Lucida Grande"/>
                <a:sym typeface="Lucida Grande"/>
              </a:rPr>
              <a:t>AlphaFold</a:t>
            </a:r>
            <a:r>
              <a:rPr lang="en-US" sz="2200" b="0" i="0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changes everything</a:t>
            </a:r>
          </a:p>
          <a:p>
            <a:r>
              <a:rPr lang="en-US" sz="2200" b="0" i="0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Purposes of this talk</a:t>
            </a:r>
          </a:p>
          <a:p>
            <a:endParaRPr lang="en-US" sz="2200" b="0" i="0" dirty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56576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Example of poor long-distance accuracy but ok local accuracy by </a:t>
            </a:r>
            <a:r>
              <a:rPr lang="en-US" sz="2200" dirty="0" err="1">
                <a:effectLst/>
                <a:latin typeface="Lucida Grande"/>
                <a:ea typeface="Lucida Grande"/>
                <a:cs typeface="Lucida Grande"/>
                <a:sym typeface="Lucida Grande"/>
              </a:rPr>
              <a:t>AlphaFold</a:t>
            </a:r>
            <a:r>
              <a:rPr lang="en-US" sz="2200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. Prediction of domain 3, chain a of PDB entry 7bgl as a multimer (10-mer used, actual size is 26-mer).  Multimer prediction has extensive overlap of chains.  However the monomeric units are pretty close.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7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Example of poor long-distance accuracy but ok local accuracy by </a:t>
            </a:r>
            <a:r>
              <a:rPr lang="en-US" sz="2200" dirty="0" err="1">
                <a:effectLst/>
                <a:latin typeface="Lucida Grande"/>
                <a:ea typeface="Lucida Grande"/>
                <a:cs typeface="Lucida Grande"/>
                <a:sym typeface="Lucida Grande"/>
              </a:rPr>
              <a:t>AlphaFold</a:t>
            </a:r>
            <a:r>
              <a:rPr lang="en-US" sz="2200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. Prediction of domain 3, chain a of PDB entry 7bgl as a multimer (10-mer used, actual size is 26-mer).  Multimer prediction has extensive overlap of chains.  However the monomeric units are pretty close.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331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of what we can expect from an </a:t>
            </a:r>
            <a:r>
              <a:rPr lang="en-US" dirty="0" err="1"/>
              <a:t>AlphaFold</a:t>
            </a:r>
            <a:r>
              <a:rPr lang="en-US" dirty="0"/>
              <a:t>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87777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Jump-starting structure determination with predicted models…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53711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AF models are good for jump-starting structure determination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02632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an AF model to fill in gaps in a crystallographic model (where the density was poor)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15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07515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an AF model in molecular replacement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16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83410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an AF model in cryo-EM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27024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Iterative improvement of predicted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18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20386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we improve an AF model using a rebuilt model as a template?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19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87539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0" i="0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Big message: </a:t>
            </a:r>
            <a:r>
              <a:rPr lang="en-US" sz="2200" b="0" i="0" dirty="0" err="1">
                <a:effectLst/>
                <a:latin typeface="Lucida Grande"/>
                <a:ea typeface="Lucida Grande"/>
                <a:cs typeface="Lucida Grande"/>
                <a:sym typeface="Lucida Grande"/>
              </a:rPr>
              <a:t>AlphaFold</a:t>
            </a:r>
            <a:r>
              <a:rPr lang="en-US" sz="2200" b="0" i="0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models are great hypotheses for protein structures.  They are hypotheses, not the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03304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standard AF prediction works (review)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20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86261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Why using a rebuilt model as a template might and does improve AF prediction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21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966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Details of improvement of AF prediction by including rebuilt models as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22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41531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of iterative </a:t>
            </a:r>
            <a:r>
              <a:rPr lang="en-US" dirty="0" err="1"/>
              <a:t>AlphaFold</a:t>
            </a:r>
            <a:r>
              <a:rPr lang="en-US" dirty="0"/>
              <a:t> prediction and rebuilding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23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598866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work flows for structure determination by X-ray and cryo-EM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24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541906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of how to get the best </a:t>
            </a:r>
            <a:r>
              <a:rPr lang="en-US" dirty="0" err="1"/>
              <a:t>AlphaFold</a:t>
            </a:r>
            <a:r>
              <a:rPr lang="en-US" dirty="0"/>
              <a:t> model by iterative rebuilding and prediction. Stopping point is “</a:t>
            </a:r>
            <a:r>
              <a:rPr lang="en-US" dirty="0" err="1"/>
              <a:t>AlphaFold</a:t>
            </a:r>
            <a:r>
              <a:rPr lang="en-US" dirty="0"/>
              <a:t> prediction”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25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096403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of workflow for cryo-EM. Stopping point is “Refined model for each chain”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26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745256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of workflow for crystallography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27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07305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of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28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846001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</p:spTree>
    <p:extLst>
      <p:ext uri="{BB962C8B-B14F-4D97-AF65-F5344CB8AC3E}">
        <p14:creationId xmlns:p14="http://schemas.microsoft.com/office/powerpoint/2010/main" val="1091616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 how </a:t>
            </a:r>
            <a:r>
              <a:rPr lang="en-US" dirty="0" err="1"/>
              <a:t>AlphaFold</a:t>
            </a:r>
            <a:r>
              <a:rPr lang="en-US" dirty="0"/>
              <a:t> models are great hypotheses for protein structures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28837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Information used to train AF and procedure for prediction.  </a:t>
            </a:r>
          </a:p>
          <a:p>
            <a:endParaRPr lang="en-US" dirty="0"/>
          </a:p>
          <a:p>
            <a:r>
              <a:rPr lang="en-US" dirty="0"/>
              <a:t>Note step in which attention is focused on important relationships based on residue-residue distances in internal </a:t>
            </a:r>
            <a:r>
              <a:rPr lang="en-US" dirty="0" err="1"/>
              <a:t>AlphaFold</a:t>
            </a:r>
            <a:r>
              <a:rPr lang="en-US" dirty="0"/>
              <a:t> working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54250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Residue covariation is a key source of information for AF</a:t>
            </a:r>
          </a:p>
          <a:p>
            <a:r>
              <a:rPr lang="en-US" dirty="0"/>
              <a:t>Also all the sequences in multiple sequence alignment should be compatible with (more or less) the same structure.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15030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 predictions can be accurate where sequence coverage is high and much poorer if little sequence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06511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parts of AF models are very accurate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68310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Limitations of </a:t>
            </a:r>
            <a:r>
              <a:rPr lang="en-US" dirty="0" err="1"/>
              <a:t>AlphaFold</a:t>
            </a:r>
            <a:r>
              <a:rPr lang="en-US" dirty="0"/>
              <a:t> models</a:t>
            </a:r>
          </a:p>
        </p:txBody>
      </p:sp>
    </p:spTree>
    <p:extLst>
      <p:ext uri="{BB962C8B-B14F-4D97-AF65-F5344CB8AC3E}">
        <p14:creationId xmlns:p14="http://schemas.microsoft.com/office/powerpoint/2010/main" val="2804806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strengths and weaknesses of a good </a:t>
            </a:r>
            <a:r>
              <a:rPr lang="en-US" dirty="0" err="1"/>
              <a:t>AlphaFold</a:t>
            </a:r>
            <a:r>
              <a:rPr lang="en-US" dirty="0"/>
              <a:t> prediction. In this example from 6te3 (light grey atoms after rebuilding in ISOLDE; corresponding </a:t>
            </a:r>
            <a:r>
              <a:rPr lang="en-US" dirty="0" err="1"/>
              <a:t>AlphaFold</a:t>
            </a:r>
            <a:r>
              <a:rPr lang="en-US" dirty="0"/>
              <a:t> model in blue; 2mFo-DFc map shown at 1</a:t>
            </a:r>
            <a:r>
              <a:rPr lang="el-GR" dirty="0"/>
              <a:t>σ (</a:t>
            </a:r>
            <a:r>
              <a:rPr lang="en-US" dirty="0"/>
              <a:t>wireframe) and 2</a:t>
            </a:r>
            <a:r>
              <a:rPr lang="el-GR" dirty="0"/>
              <a:t>σ (</a:t>
            </a:r>
            <a:r>
              <a:rPr lang="en-US" dirty="0"/>
              <a:t>surface) the sidechain of Leu710 was predicted “backwards” (as the ~1.4% prevalence </a:t>
            </a:r>
            <a:r>
              <a:rPr lang="en-US" dirty="0" err="1"/>
              <a:t>tt</a:t>
            </a:r>
            <a:r>
              <a:rPr lang="en-US" dirty="0"/>
              <a:t> rotamer) with </a:t>
            </a:r>
            <a:r>
              <a:rPr lang="en-US" dirty="0" err="1"/>
              <a:t>pLDDT</a:t>
            </a:r>
            <a:r>
              <a:rPr lang="en-US" dirty="0"/>
              <a:t>=96.7,  whereas the best fit to the density actually matches the most common mt rotamer. This is associated with a ~0.8 </a:t>
            </a:r>
            <a:r>
              <a:rPr lang="en-US" dirty="0" err="1"/>
              <a:t>Å</a:t>
            </a:r>
            <a:r>
              <a:rPr lang="en-US" dirty="0"/>
              <a:t> shift in the relative positioning of this strand and the facing helix. Fixes made by Tristan </a:t>
            </a:r>
            <a:r>
              <a:rPr lang="en-US" dirty="0" err="1"/>
              <a:t>Croll</a:t>
            </a:r>
            <a:r>
              <a:rPr lang="en-US" dirty="0"/>
              <a:t> with ISOLDE.</a:t>
            </a:r>
          </a:p>
        </p:txBody>
      </p:sp>
    </p:spTree>
    <p:extLst>
      <p:ext uri="{BB962C8B-B14F-4D97-AF65-F5344CB8AC3E}">
        <p14:creationId xmlns:p14="http://schemas.microsoft.com/office/powerpoint/2010/main" val="1133446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ucbseal_line_294.pdf" descr="ucbseal_line_29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2313" y="114300"/>
            <a:ext cx="1104901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www.lbl.tiff" descr="www.lbl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3500"/>
            <a:ext cx="1398087" cy="119380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t>Title Text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>
            <a:spLocks noGrp="1"/>
          </p:cNvSpPr>
          <p:nvPr>
            <p:ph type="title"/>
          </p:nvPr>
        </p:nvSpPr>
        <p:spPr>
          <a:xfrm>
            <a:off x="800100" y="266700"/>
            <a:ext cx="11430000" cy="8890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158" name="Body Level One…"/>
          <p:cNvSpPr txBox="1">
            <a:spLocks noGrp="1"/>
          </p:cNvSpPr>
          <p:nvPr>
            <p:ph type="body" idx="1"/>
          </p:nvPr>
        </p:nvSpPr>
        <p:spPr>
          <a:xfrm>
            <a:off x="800100" y="1701800"/>
            <a:ext cx="11430000" cy="6832600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26" y="8557418"/>
            <a:ext cx="1693298" cy="102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ucbseal_line_294.pdf" descr="ucbseal_line_29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9913" y="8483600"/>
            <a:ext cx="1104901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phenix-logo.jpg" descr="phenix-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8886820"/>
            <a:ext cx="2324100" cy="70168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aul Adams"/>
          <p:cNvSpPr txBox="1"/>
          <p:nvPr/>
        </p:nvSpPr>
        <p:spPr>
          <a:xfrm>
            <a:off x="3685685" y="9201150"/>
            <a:ext cx="17399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Paul Adams</a:t>
            </a:r>
          </a:p>
        </p:txBody>
      </p:sp>
      <p:sp>
        <p:nvSpPr>
          <p:cNvPr id="179" name="BioE 290D 2011"/>
          <p:cNvSpPr txBox="1"/>
          <p:nvPr/>
        </p:nvSpPr>
        <p:spPr>
          <a:xfrm>
            <a:off x="6289185" y="9201150"/>
            <a:ext cx="45085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BioE 290D 2011</a:t>
            </a:r>
          </a:p>
        </p:txBody>
      </p:sp>
      <p:pic>
        <p:nvPicPr>
          <p:cNvPr id="180" name="ucbseal_line_294.pdf" descr="ucbseal_line_29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6913" y="8534400"/>
            <a:ext cx="1104901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www.lbl.tiff" descr="www.lbl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8534400"/>
            <a:ext cx="1308848" cy="1117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ucbseal_line_294.pdf" descr="ucbseal_line_29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7713" y="8585200"/>
            <a:ext cx="1104901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henix-logo.jpg" descr="phenix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886820"/>
            <a:ext cx="2324100" cy="701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www.lbl.jpg" descr="www.lb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8470900"/>
            <a:ext cx="1402715" cy="11938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ucbseal_line_294.pdf" descr="ucbseal_line_29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5013" y="8585200"/>
            <a:ext cx="1104901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www.lbl.tiff" descr="www.lbl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8470900"/>
            <a:ext cx="1398087" cy="11938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pic>
        <p:nvPicPr>
          <p:cNvPr id="206" name="phenix-logo.jpg" descr="phenix-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8886820"/>
            <a:ext cx="2324100" cy="70168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ucbseal_line_294.pdf" descr="ucbseal_line_29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7713" y="8585200"/>
            <a:ext cx="1104901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www.lbl.tiff" descr="www.lbl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8547100"/>
            <a:ext cx="1323721" cy="1130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ucbseal_line_294.pdf" descr="ucbseal_line_29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7713" y="8585200"/>
            <a:ext cx="1104901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www.lbl.tiff" descr="www.lbl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8547100"/>
            <a:ext cx="1323721" cy="11303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itle Text"/>
          <p:cNvSpPr txBox="1">
            <a:spLocks noGrp="1"/>
          </p:cNvSpPr>
          <p:nvPr>
            <p:ph type="title"/>
          </p:nvPr>
        </p:nvSpPr>
        <p:spPr>
          <a:xfrm>
            <a:off x="800100" y="266700"/>
            <a:ext cx="11430000" cy="889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252" name="Body Level One…"/>
          <p:cNvSpPr txBox="1">
            <a:spLocks noGrp="1"/>
          </p:cNvSpPr>
          <p:nvPr>
            <p:ph type="body" idx="1"/>
          </p:nvPr>
        </p:nvSpPr>
        <p:spPr>
          <a:xfrm>
            <a:off x="800100" y="1701800"/>
            <a:ext cx="11430000" cy="683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0950" y="9283700"/>
            <a:ext cx="317500" cy="342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40175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26" y="8519318"/>
            <a:ext cx="1693298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Paul Adams"/>
          <p:cNvSpPr txBox="1"/>
          <p:nvPr/>
        </p:nvSpPr>
        <p:spPr>
          <a:xfrm>
            <a:off x="3685685" y="9201150"/>
            <a:ext cx="17399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Paul Adams</a:t>
            </a:r>
          </a:p>
        </p:txBody>
      </p:sp>
      <p:sp>
        <p:nvSpPr>
          <p:cNvPr id="51" name="BioE 290D 2010"/>
          <p:cNvSpPr txBox="1"/>
          <p:nvPr/>
        </p:nvSpPr>
        <p:spPr>
          <a:xfrm>
            <a:off x="6289185" y="9201150"/>
            <a:ext cx="45085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BioE 290D 2010</a:t>
            </a:r>
          </a:p>
        </p:txBody>
      </p:sp>
      <p:pic>
        <p:nvPicPr>
          <p:cNvPr id="52" name="ucbseal_line_294.pdf" descr="ucbseal_line_29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9913" y="8483600"/>
            <a:ext cx="1104901" cy="1104900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26" y="8519318"/>
            <a:ext cx="1693298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Paul Adams"/>
          <p:cNvSpPr txBox="1"/>
          <p:nvPr/>
        </p:nvSpPr>
        <p:spPr>
          <a:xfrm>
            <a:off x="3685685" y="9201150"/>
            <a:ext cx="17399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Paul Adams</a:t>
            </a:r>
          </a:p>
        </p:txBody>
      </p:sp>
      <p:sp>
        <p:nvSpPr>
          <p:cNvPr id="64" name="BioE 290D 2010"/>
          <p:cNvSpPr txBox="1"/>
          <p:nvPr/>
        </p:nvSpPr>
        <p:spPr>
          <a:xfrm>
            <a:off x="6289185" y="9201150"/>
            <a:ext cx="45085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BioE 290D 2010</a:t>
            </a:r>
          </a:p>
        </p:txBody>
      </p:sp>
      <p:pic>
        <p:nvPicPr>
          <p:cNvPr id="65" name="ucbseal_line_294.pdf" descr="ucbseal_line_29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9913" y="8483600"/>
            <a:ext cx="1104901" cy="110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26" y="8519318"/>
            <a:ext cx="1693298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aul Adams"/>
          <p:cNvSpPr txBox="1"/>
          <p:nvPr/>
        </p:nvSpPr>
        <p:spPr>
          <a:xfrm>
            <a:off x="3685685" y="9201150"/>
            <a:ext cx="17399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Paul Adams</a:t>
            </a:r>
          </a:p>
        </p:txBody>
      </p:sp>
      <p:sp>
        <p:nvSpPr>
          <p:cNvPr id="77" name="BioE 290D 2010"/>
          <p:cNvSpPr txBox="1"/>
          <p:nvPr/>
        </p:nvSpPr>
        <p:spPr>
          <a:xfrm>
            <a:off x="6289185" y="9201150"/>
            <a:ext cx="45085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BioE 290D 2010</a:t>
            </a:r>
          </a:p>
        </p:txBody>
      </p:sp>
      <p:pic>
        <p:nvPicPr>
          <p:cNvPr id="78" name="ucbseal_line_294.pdf" descr="ucbseal_line_29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9913" y="8483600"/>
            <a:ext cx="1104901" cy="110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26" y="8519318"/>
            <a:ext cx="1693298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Paul Adams"/>
          <p:cNvSpPr txBox="1"/>
          <p:nvPr/>
        </p:nvSpPr>
        <p:spPr>
          <a:xfrm>
            <a:off x="3685685" y="9201150"/>
            <a:ext cx="17399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Paul Adams</a:t>
            </a:r>
          </a:p>
        </p:txBody>
      </p:sp>
      <p:sp>
        <p:nvSpPr>
          <p:cNvPr id="90" name="BioE 290D 2010"/>
          <p:cNvSpPr txBox="1"/>
          <p:nvPr/>
        </p:nvSpPr>
        <p:spPr>
          <a:xfrm>
            <a:off x="6289185" y="9201150"/>
            <a:ext cx="45085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BioE 290D 2010</a:t>
            </a:r>
          </a:p>
        </p:txBody>
      </p:sp>
      <p:pic>
        <p:nvPicPr>
          <p:cNvPr id="91" name="ucbseal_line_294.pdf" descr="ucbseal_line_29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9913" y="8483600"/>
            <a:ext cx="1104901" cy="110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ucbseal_line_294.pdf" descr="ucbseal_line_29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5013" y="8585200"/>
            <a:ext cx="1104901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henix-logo.jpg" descr="phenix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886820"/>
            <a:ext cx="2324100" cy="69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www.lbl.jpg" descr="www.lb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8470900"/>
            <a:ext cx="1402715" cy="1193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ucbseal_line_294.pdf" descr="ucbseal_line_29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5013" y="8585200"/>
            <a:ext cx="1104901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henix-logo.jpg" descr="phenix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886820"/>
            <a:ext cx="2324100" cy="69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www.lbl.jpg" descr="www.lb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8470900"/>
            <a:ext cx="1402715" cy="11938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enix-logo.jpg" descr="phenix-logo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34000" y="8886820"/>
            <a:ext cx="2324100" cy="70168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787400" y="266700"/>
            <a:ext cx="11430000" cy="88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787400" y="1689100"/>
            <a:ext cx="11430000" cy="683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1333500" indent="-571500">
              <a:defRPr sz="3600"/>
            </a:lvl2pPr>
            <a:lvl3pPr marL="1778000" indent="-571500">
              <a:defRPr sz="3200"/>
            </a:lvl3pPr>
            <a:lvl4pPr marL="2222500" indent="-571500">
              <a:defRPr sz="2800"/>
            </a:lvl4pPr>
            <a:lvl5pPr marL="2667000" indent="-571500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91357" y="914107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9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8" r:id="rId15"/>
    <p:sldLayoutId id="2147483670" r:id="rId16"/>
    <p:sldLayoutId id="2147483671" r:id="rId17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97000" marR="0" indent="-6350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920875" marR="0" indent="-714375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467428" marR="0" indent="-816428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3048000" marR="0" indent="-9525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403600" marR="0" indent="-9525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759200" marR="0" indent="-9525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4114800" marR="0" indent="-9525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470400" marR="0" indent="-9525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"/><Relationship Id="rId3" Type="http://schemas.openxmlformats.org/officeDocument/2006/relationships/image" Target="../media/image8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20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"/><Relationship Id="rId3" Type="http://schemas.openxmlformats.org/officeDocument/2006/relationships/image" Target="../media/image7.jpeg"/><Relationship Id="rId7" Type="http://schemas.openxmlformats.org/officeDocument/2006/relationships/image" Target="../media/image13.t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960300" y="3825148"/>
            <a:ext cx="4829675" cy="174367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x-none" sz="2844" dirty="0"/>
              <a:t>Tom Terwilliger</a:t>
            </a:r>
          </a:p>
          <a:p>
            <a:pPr marL="0" indent="0" algn="ctr">
              <a:buNone/>
            </a:pPr>
            <a:r>
              <a:rPr lang="en-US" altLang="x-none" sz="2000" dirty="0"/>
              <a:t>The New Mexico Consortium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x-none" sz="2000" dirty="0"/>
              <a:t>Los Alamos National Laboratory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4555" y="7567792"/>
            <a:ext cx="3127022" cy="66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894" y="7963184"/>
            <a:ext cx="1047609" cy="126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762" y="7060683"/>
            <a:ext cx="2516858" cy="150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0645" y="7436841"/>
            <a:ext cx="2397760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Rectangle 7"/>
          <p:cNvSpPr>
            <a:spLocks/>
          </p:cNvSpPr>
          <p:nvPr/>
        </p:nvSpPr>
        <p:spPr bwMode="auto">
          <a:xfrm>
            <a:off x="7731141" y="2623265"/>
            <a:ext cx="5003236" cy="120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en-US" sz="3413" i="1" dirty="0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January 18, 2022</a:t>
            </a:r>
          </a:p>
          <a:p>
            <a:r>
              <a:rPr lang="en-US" sz="3413" dirty="0" err="1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RéNaFoBiS</a:t>
            </a:r>
            <a:r>
              <a:rPr lang="en-US" sz="3413" dirty="0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 Webinar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5" y="511333"/>
            <a:ext cx="12625493" cy="2034741"/>
          </a:xfrm>
          <a:prstGeom prst="roundRect">
            <a:avLst/>
          </a:prstGeom>
          <a:solidFill>
            <a:srgbClr val="F3D250"/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4551" dirty="0" err="1"/>
              <a:t>AlphaFold</a:t>
            </a:r>
            <a:r>
              <a:rPr lang="en-US" sz="4551" dirty="0"/>
              <a:t> changes everything:</a:t>
            </a:r>
          </a:p>
          <a:p>
            <a:pPr hangingPunct="1"/>
            <a:r>
              <a:rPr lang="en-US" sz="3400" i="1" dirty="0"/>
              <a:t>Incorporating predicted models in X-ray and Cryo-EM structure determination</a:t>
            </a:r>
            <a:endParaRPr lang="en-US" sz="3400" i="1" dirty="0">
              <a:solidFill>
                <a:srgbClr val="404040"/>
              </a:solidFill>
              <a:latin typeface="Helvetica"/>
              <a:ea typeface="ヒラギノ角ゴ ProN W3" charset="0"/>
              <a:cs typeface="Helvetic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BAEE40-65DA-6145-AD7C-F46AA59E1EF1}"/>
              </a:ext>
            </a:extLst>
          </p:cNvPr>
          <p:cNvGrpSpPr/>
          <p:nvPr/>
        </p:nvGrpSpPr>
        <p:grpSpPr>
          <a:xfrm>
            <a:off x="2829525" y="8597619"/>
            <a:ext cx="1895475" cy="948321"/>
            <a:chOff x="4571539" y="4576247"/>
            <a:chExt cx="1777008" cy="889050"/>
          </a:xfrm>
        </p:grpSpPr>
        <p:sp>
          <p:nvSpPr>
            <p:cNvPr id="13" name="Shape 100">
              <a:extLst>
                <a:ext uri="{FF2B5EF4-FFF2-40B4-BE49-F238E27FC236}">
                  <a16:creationId xmlns:a16="http://schemas.microsoft.com/office/drawing/2014/main" id="{E9369B8B-943B-1F46-AE2A-DA87F2794372}"/>
                </a:ext>
              </a:extLst>
            </p:cNvPr>
            <p:cNvSpPr/>
            <p:nvPr/>
          </p:nvSpPr>
          <p:spPr>
            <a:xfrm>
              <a:off x="4571539" y="4719758"/>
              <a:ext cx="1777008" cy="723305"/>
            </a:xfrm>
            <a:prstGeom prst="roundRect">
              <a:avLst>
                <a:gd name="adj" fmla="val 18519"/>
              </a:avLst>
            </a:prstGeom>
            <a:solidFill>
              <a:srgbClr val="FFFFFF"/>
            </a:solidFill>
            <a:ln w="25400">
              <a:solidFill/>
              <a:miter lim="400000"/>
            </a:ln>
            <a:effectLst>
              <a:outerShdw blurRad="38100" dist="76200" dir="27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defTabSz="438106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987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3EA2B15-4D82-ED42-9016-F92B82972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62535" y="4576247"/>
              <a:ext cx="1315794" cy="889050"/>
            </a:xfrm>
            <a:prstGeom prst="rect">
              <a:avLst/>
            </a:prstGeom>
          </p:spPr>
        </p:pic>
      </p:grpSp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C384BA1B-1F50-1543-AC8F-25B84C89A0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42" t="3148" r="2689" b="16145"/>
          <a:stretch>
            <a:fillRect/>
          </a:stretch>
        </p:blipFill>
        <p:spPr>
          <a:xfrm>
            <a:off x="8482106" y="8622889"/>
            <a:ext cx="2312591" cy="944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21" y="0"/>
                </a:moveTo>
                <a:cubicBezTo>
                  <a:pt x="1923" y="0"/>
                  <a:pt x="1442" y="0"/>
                  <a:pt x="1123" y="327"/>
                </a:cubicBezTo>
                <a:cubicBezTo>
                  <a:pt x="663" y="737"/>
                  <a:pt x="301" y="1624"/>
                  <a:pt x="133" y="2751"/>
                </a:cubicBezTo>
                <a:cubicBezTo>
                  <a:pt x="0" y="3533"/>
                  <a:pt x="0" y="4709"/>
                  <a:pt x="0" y="6664"/>
                </a:cubicBezTo>
                <a:lnTo>
                  <a:pt x="0" y="14936"/>
                </a:lnTo>
                <a:cubicBezTo>
                  <a:pt x="0" y="16891"/>
                  <a:pt x="0" y="18067"/>
                  <a:pt x="133" y="18849"/>
                </a:cubicBezTo>
                <a:cubicBezTo>
                  <a:pt x="301" y="19976"/>
                  <a:pt x="663" y="20863"/>
                  <a:pt x="1123" y="21273"/>
                </a:cubicBezTo>
                <a:cubicBezTo>
                  <a:pt x="1442" y="21600"/>
                  <a:pt x="1923" y="21600"/>
                  <a:pt x="2721" y="21600"/>
                </a:cubicBezTo>
                <a:lnTo>
                  <a:pt x="18883" y="21600"/>
                </a:lnTo>
                <a:cubicBezTo>
                  <a:pt x="19681" y="21600"/>
                  <a:pt x="20158" y="21600"/>
                  <a:pt x="20477" y="21273"/>
                </a:cubicBezTo>
                <a:cubicBezTo>
                  <a:pt x="20937" y="20863"/>
                  <a:pt x="21299" y="19976"/>
                  <a:pt x="21467" y="18849"/>
                </a:cubicBezTo>
                <a:cubicBezTo>
                  <a:pt x="21600" y="18067"/>
                  <a:pt x="21600" y="16891"/>
                  <a:pt x="21600" y="14936"/>
                </a:cubicBezTo>
                <a:lnTo>
                  <a:pt x="21600" y="6664"/>
                </a:lnTo>
                <a:cubicBezTo>
                  <a:pt x="21600" y="4709"/>
                  <a:pt x="21600" y="3533"/>
                  <a:pt x="21467" y="2751"/>
                </a:cubicBezTo>
                <a:cubicBezTo>
                  <a:pt x="21299" y="1624"/>
                  <a:pt x="20937" y="737"/>
                  <a:pt x="20477" y="327"/>
                </a:cubicBezTo>
                <a:cubicBezTo>
                  <a:pt x="20158" y="0"/>
                  <a:pt x="19681" y="0"/>
                  <a:pt x="18883" y="0"/>
                </a:cubicBezTo>
                <a:lnTo>
                  <a:pt x="2721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  <a:effectLst>
            <a:outerShdw blurRad="38100" dist="508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A507BB-4492-2340-984B-D231382AD32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13274" r="9469" b="17830"/>
          <a:stretch/>
        </p:blipFill>
        <p:spPr>
          <a:xfrm>
            <a:off x="251465" y="3684329"/>
            <a:ext cx="3515863" cy="2385789"/>
          </a:xfrm>
          <a:prstGeom prst="rect">
            <a:avLst/>
          </a:prstGeom>
        </p:spPr>
      </p:pic>
      <p:sp>
        <p:nvSpPr>
          <p:cNvPr id="18" name="AutoShape 13">
            <a:extLst>
              <a:ext uri="{FF2B5EF4-FFF2-40B4-BE49-F238E27FC236}">
                <a16:creationId xmlns:a16="http://schemas.microsoft.com/office/drawing/2014/main" id="{9E375D42-95C9-C147-9FBA-8CE188F280BE}"/>
              </a:ext>
            </a:extLst>
          </p:cNvPr>
          <p:cNvSpPr>
            <a:spLocks/>
          </p:cNvSpPr>
          <p:nvPr/>
        </p:nvSpPr>
        <p:spPr bwMode="auto">
          <a:xfrm>
            <a:off x="3872120" y="3329250"/>
            <a:ext cx="3983388" cy="1192470"/>
          </a:xfrm>
          <a:prstGeom prst="roundRect">
            <a:avLst>
              <a:gd name="adj" fmla="val 34319"/>
            </a:avLst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How you can benefit from </a:t>
            </a:r>
            <a:r>
              <a:rPr lang="en-US" altLang="x-none" sz="2800" i="1" dirty="0" err="1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AlphaFold</a:t>
            </a:r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 …</a:t>
            </a: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6DB50B15-A306-5745-93F2-57FBC5952765}"/>
              </a:ext>
            </a:extLst>
          </p:cNvPr>
          <p:cNvSpPr>
            <a:spLocks/>
          </p:cNvSpPr>
          <p:nvPr/>
        </p:nvSpPr>
        <p:spPr bwMode="auto">
          <a:xfrm>
            <a:off x="3872120" y="4724819"/>
            <a:ext cx="3983389" cy="1066382"/>
          </a:xfrm>
          <a:prstGeom prst="roundRect">
            <a:avLst>
              <a:gd name="adj" fmla="val 34319"/>
            </a:avLst>
          </a:prstGeom>
          <a:solidFill>
            <a:schemeClr val="accent6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… by determining structures more easily</a:t>
            </a:r>
          </a:p>
        </p:txBody>
      </p:sp>
      <p:sp>
        <p:nvSpPr>
          <p:cNvPr id="21" name="AutoShape 13">
            <a:extLst>
              <a:ext uri="{FF2B5EF4-FFF2-40B4-BE49-F238E27FC236}">
                <a16:creationId xmlns:a16="http://schemas.microsoft.com/office/drawing/2014/main" id="{A4D0209E-0BC1-214C-B16A-B5D37C9B7206}"/>
              </a:ext>
            </a:extLst>
          </p:cNvPr>
          <p:cNvSpPr>
            <a:spLocks/>
          </p:cNvSpPr>
          <p:nvPr/>
        </p:nvSpPr>
        <p:spPr bwMode="auto">
          <a:xfrm>
            <a:off x="3872119" y="5944280"/>
            <a:ext cx="3983389" cy="1066382"/>
          </a:xfrm>
          <a:prstGeom prst="roundRect">
            <a:avLst>
              <a:gd name="adj" fmla="val 34319"/>
            </a:avLst>
          </a:prstGeom>
          <a:solidFill>
            <a:srgbClr val="ECE83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… and getting better models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64D65-AA76-6449-9255-2BBC23967D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5" y="6350992"/>
            <a:ext cx="1266792" cy="1268872"/>
          </a:xfrm>
          <a:prstGeom prst="rect">
            <a:avLst/>
          </a:prstGeom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68E226DF-3D2A-9E46-9EE7-E46D1823D9BC}"/>
              </a:ext>
            </a:extLst>
          </p:cNvPr>
          <p:cNvSpPr txBox="1">
            <a:spLocks noChangeArrowheads="1"/>
          </p:cNvSpPr>
          <p:nvPr/>
        </p:nvSpPr>
        <p:spPr>
          <a:xfrm>
            <a:off x="7855509" y="5696470"/>
            <a:ext cx="5021450" cy="1743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889000" marR="0" indent="-5715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3403600" marR="0" indent="-9525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3759200" marR="0" indent="-9525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4114800" marR="0" indent="-9525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4470400" marR="0" indent="-9525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4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marL="0" indent="0" algn="ctr" hangingPunct="1">
              <a:buNone/>
            </a:pPr>
            <a:r>
              <a:rPr lang="en-US" altLang="x-none" sz="2000" dirty="0"/>
              <a:t>Randy Read, Tristan </a:t>
            </a:r>
            <a:r>
              <a:rPr lang="en-US" altLang="x-none" sz="2000" dirty="0" err="1"/>
              <a:t>Croll</a:t>
            </a:r>
            <a:r>
              <a:rPr lang="en-US" altLang="x-none" sz="2000" dirty="0"/>
              <a:t>, Claudia </a:t>
            </a:r>
            <a:r>
              <a:rPr lang="en-US" altLang="x-none" sz="2000" dirty="0" err="1"/>
              <a:t>Millán</a:t>
            </a:r>
            <a:r>
              <a:rPr lang="en-US" altLang="x-none" sz="2000" dirty="0"/>
              <a:t>, (Cambridge, University), Paul Adams, Billy Poon, Pavel </a:t>
            </a:r>
            <a:r>
              <a:rPr lang="en-US" altLang="x-none" sz="2000" dirty="0" err="1"/>
              <a:t>Afonine</a:t>
            </a:r>
            <a:r>
              <a:rPr lang="en-US" altLang="x-none" sz="2000" dirty="0"/>
              <a:t>, Christopher J. </a:t>
            </a:r>
            <a:r>
              <a:rPr lang="en-US" altLang="x-none" sz="2000" dirty="0" err="1"/>
              <a:t>Schlicksup</a:t>
            </a:r>
            <a:r>
              <a:rPr lang="en-US" altLang="x-none" sz="2000" dirty="0"/>
              <a:t> (Lawrence Berkeley National Laboratory); Jane Richardson (Duke University)</a:t>
            </a: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D8A98608-70BE-4843-8CB1-87DCEBF90DD6}"/>
              </a:ext>
            </a:extLst>
          </p:cNvPr>
          <p:cNvSpPr>
            <a:spLocks/>
          </p:cNvSpPr>
          <p:nvPr/>
        </p:nvSpPr>
        <p:spPr bwMode="auto">
          <a:xfrm>
            <a:off x="41593" y="2605460"/>
            <a:ext cx="3693417" cy="98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en-US" sz="2400" i="1" dirty="0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Presentation available at:</a:t>
            </a:r>
          </a:p>
          <a:p>
            <a:r>
              <a:rPr lang="en-US" sz="2400" i="1" dirty="0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phenix-</a:t>
            </a:r>
            <a:r>
              <a:rPr lang="en-US" sz="2400" i="1" dirty="0" err="1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online.org</a:t>
            </a:r>
            <a:r>
              <a:rPr lang="en-US" sz="2400" i="1" dirty="0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/presentations </a:t>
            </a:r>
            <a:endParaRPr lang="en-US" sz="2400" dirty="0">
              <a:solidFill>
                <a:srgbClr val="404040"/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0746C2D0-7FB9-3840-AA83-CED056F91CC9}"/>
              </a:ext>
            </a:extLst>
          </p:cNvPr>
          <p:cNvSpPr txBox="1"/>
          <p:nvPr/>
        </p:nvSpPr>
        <p:spPr>
          <a:xfrm>
            <a:off x="251465" y="511333"/>
            <a:ext cx="12625493" cy="681038"/>
          </a:xfrm>
          <a:prstGeom prst="roundRect">
            <a:avLst/>
          </a:prstGeom>
          <a:solidFill>
            <a:srgbClr val="F3D250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400" b="1" dirty="0">
                <a:solidFill>
                  <a:srgbClr val="0547C2"/>
                </a:solidFill>
              </a:rPr>
              <a:t>Local accuracy better than global accuracy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B02B92B-F777-FC42-A9A9-C1A6F3551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82" y="1421186"/>
            <a:ext cx="4702993" cy="3861526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21755539-7F6D-2A4B-B724-56274B4A0755}"/>
              </a:ext>
            </a:extLst>
          </p:cNvPr>
          <p:cNvGrpSpPr/>
          <p:nvPr/>
        </p:nvGrpSpPr>
        <p:grpSpPr>
          <a:xfrm>
            <a:off x="5778883" y="6158514"/>
            <a:ext cx="6760092" cy="3449569"/>
            <a:chOff x="5778883" y="6158514"/>
            <a:chExt cx="6760092" cy="344956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49B5B1E-5FAD-794A-8076-A1A672B28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8883" y="6158514"/>
              <a:ext cx="4201265" cy="3449569"/>
            </a:xfrm>
            <a:prstGeom prst="rect">
              <a:avLst/>
            </a:prstGeom>
          </p:spPr>
        </p:pic>
        <p:sp>
          <p:nvSpPr>
            <p:cNvPr id="67" name="AutoShape 13">
              <a:extLst>
                <a:ext uri="{FF2B5EF4-FFF2-40B4-BE49-F238E27FC236}">
                  <a16:creationId xmlns:a16="http://schemas.microsoft.com/office/drawing/2014/main" id="{EBFF855A-E9DF-4341-B1DF-8FCF0D44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1101" y="7395038"/>
              <a:ext cx="2677874" cy="1109049"/>
            </a:xfrm>
            <a:prstGeom prst="roundRect">
              <a:avLst>
                <a:gd name="adj" fmla="val 34319"/>
              </a:avLst>
            </a:prstGeom>
            <a:solidFill>
              <a:schemeClr val="bg1"/>
            </a:solidFill>
            <a:ln w="254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/>
              <a:r>
                <a:rPr lang="en-US" altLang="x-none" sz="2800" b="1" dirty="0" err="1">
                  <a:solidFill>
                    <a:schemeClr val="tx1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AlphaFold</a:t>
              </a:r>
              <a:endParaRPr lang="en-US" altLang="x-none" sz="2800" b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endParaRPr>
            </a:p>
            <a:p>
              <a:pPr algn="ctr" eaLnBrk="1" hangingPunct="1"/>
              <a:r>
                <a:rPr lang="en-US" altLang="x-none" sz="2000" dirty="0">
                  <a:solidFill>
                    <a:schemeClr val="tx1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(multimer prediction)</a:t>
              </a:r>
            </a:p>
          </p:txBody>
        </p:sp>
      </p:grpSp>
      <p:sp>
        <p:nvSpPr>
          <p:cNvPr id="68" name="AutoShape 13">
            <a:extLst>
              <a:ext uri="{FF2B5EF4-FFF2-40B4-BE49-F238E27FC236}">
                <a16:creationId xmlns:a16="http://schemas.microsoft.com/office/drawing/2014/main" id="{17AF5996-C8DB-5744-980A-DF8A38230FF1}"/>
              </a:ext>
            </a:extLst>
          </p:cNvPr>
          <p:cNvSpPr>
            <a:spLocks/>
          </p:cNvSpPr>
          <p:nvPr/>
        </p:nvSpPr>
        <p:spPr bwMode="auto">
          <a:xfrm>
            <a:off x="9222290" y="3172030"/>
            <a:ext cx="2500270" cy="1109049"/>
          </a:xfrm>
          <a:prstGeom prst="roundRect">
            <a:avLst>
              <a:gd name="adj" fmla="val 34319"/>
            </a:avLst>
          </a:prstGeom>
          <a:solidFill>
            <a:schemeClr val="bg1"/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800" b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PDB entry 7bgl</a:t>
            </a:r>
          </a:p>
          <a:p>
            <a:pPr algn="ctr" eaLnBrk="1" hangingPunct="1"/>
            <a:r>
              <a:rPr lang="en-US" altLang="x-none" sz="2000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(domain 3 of chain a)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B8408BE-0C8A-5F4E-A65E-05521EFC7F25}"/>
              </a:ext>
            </a:extLst>
          </p:cNvPr>
          <p:cNvSpPr/>
          <p:nvPr/>
        </p:nvSpPr>
        <p:spPr>
          <a:xfrm>
            <a:off x="7029524" y="6158514"/>
            <a:ext cx="1506801" cy="1423314"/>
          </a:xfrm>
          <a:prstGeom prst="ellipse">
            <a:avLst/>
          </a:prstGeom>
          <a:noFill/>
          <a:ln w="3175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B5DAC22-EB23-A842-916E-5B46449450C3}"/>
              </a:ext>
            </a:extLst>
          </p:cNvPr>
          <p:cNvGrpSpPr/>
          <p:nvPr/>
        </p:nvGrpSpPr>
        <p:grpSpPr>
          <a:xfrm>
            <a:off x="302848" y="1692096"/>
            <a:ext cx="8103028" cy="5889732"/>
            <a:chOff x="302848" y="1692096"/>
            <a:chExt cx="8103028" cy="58897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CB7EAFB-A211-554F-97EB-7F83B3CD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48" y="2032952"/>
              <a:ext cx="5476035" cy="4496254"/>
            </a:xfrm>
            <a:prstGeom prst="rect">
              <a:avLst/>
            </a:prstGeom>
          </p:spPr>
        </p:pic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0D9B275-2736-6747-BE89-52939034CEF5}"/>
                </a:ext>
              </a:extLst>
            </p:cNvPr>
            <p:cNvSpPr/>
            <p:nvPr/>
          </p:nvSpPr>
          <p:spPr>
            <a:xfrm>
              <a:off x="880206" y="1692096"/>
              <a:ext cx="5476035" cy="5324929"/>
            </a:xfrm>
            <a:prstGeom prst="ellipse">
              <a:avLst/>
            </a:prstGeom>
            <a:noFill/>
            <a:ln w="31750" cap="flat">
              <a:solidFill>
                <a:schemeClr val="tx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FEB71A5-867A-3A41-976A-558F1E1FC864}"/>
                </a:ext>
              </a:extLst>
            </p:cNvPr>
            <p:cNvCxnSpPr>
              <a:cxnSpLocks/>
              <a:endCxn id="83" idx="4"/>
            </p:cNvCxnSpPr>
            <p:nvPr/>
          </p:nvCxnSpPr>
          <p:spPr>
            <a:xfrm>
              <a:off x="3040865" y="6971959"/>
              <a:ext cx="4742060" cy="60986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1294CAF-2FA6-1344-A373-4639E4641466}"/>
                </a:ext>
              </a:extLst>
            </p:cNvPr>
            <p:cNvCxnSpPr>
              <a:cxnSpLocks/>
            </p:cNvCxnSpPr>
            <p:nvPr/>
          </p:nvCxnSpPr>
          <p:spPr>
            <a:xfrm>
              <a:off x="5728772" y="2671354"/>
              <a:ext cx="2677104" cy="37882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8FCE9A6-A53B-684D-B27B-826A4EC66AA0}"/>
              </a:ext>
            </a:extLst>
          </p:cNvPr>
          <p:cNvSpPr txBox="1"/>
          <p:nvPr/>
        </p:nvSpPr>
        <p:spPr>
          <a:xfrm>
            <a:off x="0" y="8912344"/>
            <a:ext cx="506141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400" i="1" dirty="0"/>
              <a:t>Data from 7bgl, Johnson, S. et al. (2021). Nat Microbiol 6, 712–721</a:t>
            </a: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164915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CB02B92B-F777-FC42-A9A9-C1A6F3551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82" y="1421186"/>
            <a:ext cx="4702993" cy="386152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49B5B1E-5FAD-794A-8076-A1A672B28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883" y="6158514"/>
            <a:ext cx="4201265" cy="3449569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E958A9EE-061B-2244-9603-E79CD0A8AACA}"/>
              </a:ext>
            </a:extLst>
          </p:cNvPr>
          <p:cNvGrpSpPr/>
          <p:nvPr/>
        </p:nvGrpSpPr>
        <p:grpSpPr>
          <a:xfrm>
            <a:off x="302848" y="2171772"/>
            <a:ext cx="7533134" cy="4543490"/>
            <a:chOff x="302848" y="2032952"/>
            <a:chExt cx="7533134" cy="454349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914F20D-A097-0145-AC1E-DBF2452E5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48" y="2032952"/>
              <a:ext cx="5492496" cy="4509770"/>
            </a:xfrm>
            <a:prstGeom prst="rect">
              <a:avLst/>
            </a:prstGeom>
          </p:spPr>
        </p:pic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F46B937-D5A1-CA45-87A5-784518EF8BDD}"/>
                </a:ext>
              </a:extLst>
            </p:cNvPr>
            <p:cNvCxnSpPr>
              <a:cxnSpLocks/>
            </p:cNvCxnSpPr>
            <p:nvPr/>
          </p:nvCxnSpPr>
          <p:spPr>
            <a:xfrm>
              <a:off x="5795344" y="5923722"/>
              <a:ext cx="1217719" cy="652720"/>
            </a:xfrm>
            <a:prstGeom prst="line">
              <a:avLst/>
            </a:prstGeom>
            <a:noFill/>
            <a:ln w="142875" cap="flat">
              <a:solidFill>
                <a:srgbClr val="F08B22"/>
              </a:solidFill>
              <a:prstDash val="solid"/>
              <a:miter lim="400000"/>
              <a:headEnd type="triangle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5D83442-1D17-394A-8BF9-75687D7E98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90144" y="2522203"/>
              <a:ext cx="1645838" cy="510832"/>
            </a:xfrm>
            <a:prstGeom prst="line">
              <a:avLst/>
            </a:prstGeom>
            <a:noFill/>
            <a:ln w="142875" cap="flat">
              <a:solidFill>
                <a:srgbClr val="3945C1"/>
              </a:solidFill>
              <a:prstDash val="solid"/>
              <a:miter lim="400000"/>
              <a:headEnd type="triangle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15451CE-7C4F-DE4C-8E45-A6961DFCDF58}"/>
              </a:ext>
            </a:extLst>
          </p:cNvPr>
          <p:cNvSpPr txBox="1"/>
          <p:nvPr/>
        </p:nvSpPr>
        <p:spPr>
          <a:xfrm>
            <a:off x="251465" y="491455"/>
            <a:ext cx="12625493" cy="681038"/>
          </a:xfrm>
          <a:prstGeom prst="roundRect">
            <a:avLst/>
          </a:prstGeom>
          <a:solidFill>
            <a:srgbClr val="F3D250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400" b="1" dirty="0">
                <a:solidFill>
                  <a:srgbClr val="0547C2"/>
                </a:solidFill>
              </a:rPr>
              <a:t>Local accuracy better than global accuracy</a:t>
            </a:r>
          </a:p>
        </p:txBody>
      </p:sp>
      <p:sp>
        <p:nvSpPr>
          <p:cNvPr id="14" name="AutoShape 13">
            <a:extLst>
              <a:ext uri="{FF2B5EF4-FFF2-40B4-BE49-F238E27FC236}">
                <a16:creationId xmlns:a16="http://schemas.microsoft.com/office/drawing/2014/main" id="{0357DA06-FADB-F146-9C90-BB37DFE36781}"/>
              </a:ext>
            </a:extLst>
          </p:cNvPr>
          <p:cNvSpPr>
            <a:spLocks/>
          </p:cNvSpPr>
          <p:nvPr/>
        </p:nvSpPr>
        <p:spPr bwMode="auto">
          <a:xfrm>
            <a:off x="9222290" y="3172030"/>
            <a:ext cx="2500270" cy="1109049"/>
          </a:xfrm>
          <a:prstGeom prst="roundRect">
            <a:avLst>
              <a:gd name="adj" fmla="val 34319"/>
            </a:avLst>
          </a:prstGeom>
          <a:solidFill>
            <a:schemeClr val="bg1"/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800" b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PDB entry 7bgl</a:t>
            </a:r>
          </a:p>
          <a:p>
            <a:pPr algn="ctr" eaLnBrk="1" hangingPunct="1"/>
            <a:r>
              <a:rPr lang="en-US" altLang="x-none" sz="2000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(domain 3 of chain 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98D395-E1FB-3C4F-9838-36EFDF4254AC}"/>
              </a:ext>
            </a:extLst>
          </p:cNvPr>
          <p:cNvSpPr txBox="1"/>
          <p:nvPr/>
        </p:nvSpPr>
        <p:spPr>
          <a:xfrm>
            <a:off x="127842" y="8036899"/>
            <a:ext cx="4606552" cy="1421808"/>
          </a:xfrm>
          <a:prstGeom prst="round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551" i="1" dirty="0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→</a:t>
            </a:r>
            <a:r>
              <a:rPr lang="en-US" sz="3200" i="1" dirty="0" err="1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AlphaFold</a:t>
            </a:r>
            <a:r>
              <a:rPr lang="en-US" sz="3200" i="1" dirty="0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 models are great </a:t>
            </a:r>
            <a:r>
              <a:rPr lang="en-US" sz="3200" b="1" i="1" dirty="0">
                <a:solidFill>
                  <a:schemeClr val="accent5"/>
                </a:solidFill>
                <a:latin typeface="Helvetica"/>
                <a:ea typeface="ヒラギノ角ゴ ProN W3" charset="0"/>
                <a:cs typeface="Helvetica"/>
              </a:rPr>
              <a:t>hypotheses</a:t>
            </a:r>
          </a:p>
        </p:txBody>
      </p:sp>
      <p:sp>
        <p:nvSpPr>
          <p:cNvPr id="16" name="AutoShape 13">
            <a:extLst>
              <a:ext uri="{FF2B5EF4-FFF2-40B4-BE49-F238E27FC236}">
                <a16:creationId xmlns:a16="http://schemas.microsoft.com/office/drawing/2014/main" id="{958139DD-BE4D-5F49-8BBD-3433AA366D87}"/>
              </a:ext>
            </a:extLst>
          </p:cNvPr>
          <p:cNvSpPr>
            <a:spLocks/>
          </p:cNvSpPr>
          <p:nvPr/>
        </p:nvSpPr>
        <p:spPr bwMode="auto">
          <a:xfrm>
            <a:off x="9861101" y="7395038"/>
            <a:ext cx="2677874" cy="1109049"/>
          </a:xfrm>
          <a:prstGeom prst="roundRect">
            <a:avLst>
              <a:gd name="adj" fmla="val 34319"/>
            </a:avLst>
          </a:prstGeom>
          <a:solidFill>
            <a:schemeClr val="bg1"/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800" b="1" dirty="0" err="1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AlphaFold</a:t>
            </a:r>
            <a:endParaRPr lang="en-US" altLang="x-none" sz="2800" b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  <a:p>
            <a:pPr algn="ctr" eaLnBrk="1" hangingPunct="1"/>
            <a:r>
              <a:rPr lang="en-US" altLang="x-none" sz="2000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(multimer prediction)</a:t>
            </a:r>
          </a:p>
        </p:txBody>
      </p:sp>
    </p:spTree>
    <p:extLst>
      <p:ext uri="{BB962C8B-B14F-4D97-AF65-F5344CB8AC3E}">
        <p14:creationId xmlns:p14="http://schemas.microsoft.com/office/powerpoint/2010/main" val="1759220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144DC03-E8DE-6943-9FCB-DB4CC2C56D36}"/>
              </a:ext>
            </a:extLst>
          </p:cNvPr>
          <p:cNvSpPr txBox="1"/>
          <p:nvPr/>
        </p:nvSpPr>
        <p:spPr>
          <a:xfrm>
            <a:off x="208702" y="305582"/>
            <a:ext cx="12625493" cy="8769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4551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What can we expect from </a:t>
            </a:r>
            <a:r>
              <a:rPr lang="en-US" sz="4551" i="1" dirty="0" err="1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AlphaFold</a:t>
            </a:r>
            <a:r>
              <a:rPr lang="en-US" sz="4551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 models? </a:t>
            </a:r>
            <a:endParaRPr lang="en-US" sz="4551" i="1" dirty="0">
              <a:solidFill>
                <a:srgbClr val="FFFF00"/>
              </a:solidFill>
              <a:latin typeface="Helvetica"/>
              <a:ea typeface="ヒラギノ角ゴ ProN W3" charset="0"/>
              <a:cs typeface="Helvetic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959EE-8B3F-6D49-8F85-4C561EFB2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13274" r="9469" b="17830"/>
          <a:stretch/>
        </p:blipFill>
        <p:spPr>
          <a:xfrm>
            <a:off x="450248" y="6610597"/>
            <a:ext cx="3515863" cy="23857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4549EC-FEC8-374B-8208-EAA97A56A8D2}"/>
              </a:ext>
            </a:extLst>
          </p:cNvPr>
          <p:cNvSpPr txBox="1"/>
          <p:nvPr/>
        </p:nvSpPr>
        <p:spPr>
          <a:xfrm>
            <a:off x="1828801" y="1870838"/>
            <a:ext cx="10924534" cy="4031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eaLnBrk="1" hangingPunct="1"/>
            <a:r>
              <a:rPr lang="en-US" altLang="x-none" sz="44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They are great </a:t>
            </a:r>
            <a:r>
              <a:rPr lang="en-US" altLang="x-none" sz="4400" b="1" i="1" dirty="0">
                <a:solidFill>
                  <a:schemeClr val="accent5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hypotheses</a:t>
            </a:r>
            <a:r>
              <a:rPr lang="en-US" altLang="x-none" sz="44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 for protein structures</a:t>
            </a:r>
          </a:p>
          <a:p>
            <a:endParaRPr lang="en-US" sz="44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  <a:p>
            <a:r>
              <a:rPr lang="en-US" i="1" dirty="0"/>
              <a:t>Parts of </a:t>
            </a:r>
            <a:r>
              <a:rPr lang="en-US" i="1" dirty="0" err="1"/>
              <a:t>AlphaFold</a:t>
            </a:r>
            <a:r>
              <a:rPr lang="en-US" i="1" dirty="0"/>
              <a:t> models are accurate</a:t>
            </a:r>
          </a:p>
          <a:p>
            <a:r>
              <a:rPr lang="en-US" i="1" dirty="0"/>
              <a:t>Parts are completely wrong</a:t>
            </a:r>
          </a:p>
          <a:p>
            <a:r>
              <a:rPr lang="en-US" i="1" dirty="0"/>
              <a:t>The confidence measure is helpful but may not fully reflect accuracy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369CC5-6692-C446-BD5B-C3145B3EF951}"/>
              </a:ext>
            </a:extLst>
          </p:cNvPr>
          <p:cNvCxnSpPr>
            <a:cxnSpLocks/>
          </p:cNvCxnSpPr>
          <p:nvPr/>
        </p:nvCxnSpPr>
        <p:spPr>
          <a:xfrm>
            <a:off x="450248" y="2284931"/>
            <a:ext cx="887804" cy="0"/>
          </a:xfrm>
          <a:prstGeom prst="line">
            <a:avLst/>
          </a:prstGeom>
          <a:noFill/>
          <a:ln w="152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74AE8D-60C5-5D49-A68E-F7BBED17338D}"/>
              </a:ext>
            </a:extLst>
          </p:cNvPr>
          <p:cNvCxnSpPr>
            <a:cxnSpLocks/>
          </p:cNvCxnSpPr>
          <p:nvPr/>
        </p:nvCxnSpPr>
        <p:spPr>
          <a:xfrm>
            <a:off x="450248" y="3632468"/>
            <a:ext cx="887804" cy="0"/>
          </a:xfrm>
          <a:prstGeom prst="line">
            <a:avLst/>
          </a:prstGeom>
          <a:noFill/>
          <a:ln w="152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A74AE6-4244-5D48-9C6C-6FFD8B8D6D05}"/>
              </a:ext>
            </a:extLst>
          </p:cNvPr>
          <p:cNvCxnSpPr>
            <a:cxnSpLocks/>
          </p:cNvCxnSpPr>
          <p:nvPr/>
        </p:nvCxnSpPr>
        <p:spPr>
          <a:xfrm>
            <a:off x="450248" y="4226026"/>
            <a:ext cx="887804" cy="0"/>
          </a:xfrm>
          <a:prstGeom prst="line">
            <a:avLst/>
          </a:prstGeom>
          <a:noFill/>
          <a:ln w="152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2AE993-84B0-424F-81CF-D00DECCDDF3D}"/>
              </a:ext>
            </a:extLst>
          </p:cNvPr>
          <p:cNvCxnSpPr>
            <a:cxnSpLocks/>
          </p:cNvCxnSpPr>
          <p:nvPr/>
        </p:nvCxnSpPr>
        <p:spPr>
          <a:xfrm>
            <a:off x="450248" y="4876800"/>
            <a:ext cx="887804" cy="0"/>
          </a:xfrm>
          <a:prstGeom prst="line">
            <a:avLst/>
          </a:prstGeom>
          <a:noFill/>
          <a:ln w="152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99340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3">
            <a:extLst>
              <a:ext uri="{FF2B5EF4-FFF2-40B4-BE49-F238E27FC236}">
                <a16:creationId xmlns:a16="http://schemas.microsoft.com/office/drawing/2014/main" id="{260575A3-151B-9A4B-9F58-750F8276156E}"/>
              </a:ext>
            </a:extLst>
          </p:cNvPr>
          <p:cNvSpPr>
            <a:spLocks/>
          </p:cNvSpPr>
          <p:nvPr/>
        </p:nvSpPr>
        <p:spPr bwMode="auto">
          <a:xfrm>
            <a:off x="3767328" y="2013819"/>
            <a:ext cx="5662863" cy="1066382"/>
          </a:xfrm>
          <a:prstGeom prst="roundRect">
            <a:avLst>
              <a:gd name="adj" fmla="val 34319"/>
            </a:avLst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are great </a:t>
            </a:r>
            <a:r>
              <a:rPr lang="en-US" altLang="x-none" sz="2800" b="1" i="1" dirty="0">
                <a:solidFill>
                  <a:schemeClr val="accent5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hypotheses</a:t>
            </a:r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 for protein structures</a:t>
            </a:r>
          </a:p>
        </p:txBody>
      </p:sp>
      <p:sp>
        <p:nvSpPr>
          <p:cNvPr id="8" name="AutoShape 13">
            <a:extLst>
              <a:ext uri="{FF2B5EF4-FFF2-40B4-BE49-F238E27FC236}">
                <a16:creationId xmlns:a16="http://schemas.microsoft.com/office/drawing/2014/main" id="{095FA6AE-521A-9448-8CA6-0B3F97158337}"/>
              </a:ext>
            </a:extLst>
          </p:cNvPr>
          <p:cNvSpPr>
            <a:spLocks/>
          </p:cNvSpPr>
          <p:nvPr/>
        </p:nvSpPr>
        <p:spPr bwMode="auto">
          <a:xfrm>
            <a:off x="3767328" y="2013819"/>
            <a:ext cx="5662863" cy="1066382"/>
          </a:xfrm>
          <a:prstGeom prst="roundRect">
            <a:avLst>
              <a:gd name="adj" fmla="val 34319"/>
            </a:avLst>
          </a:prstGeom>
          <a:solidFill>
            <a:schemeClr val="accent1">
              <a:lumMod val="40000"/>
              <a:lumOff val="60000"/>
              <a:alpha val="69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x-none" sz="28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4DC03-E8DE-6943-9FCB-DB4CC2C56D36}"/>
              </a:ext>
            </a:extLst>
          </p:cNvPr>
          <p:cNvSpPr txBox="1"/>
          <p:nvPr/>
        </p:nvSpPr>
        <p:spPr>
          <a:xfrm>
            <a:off x="208702" y="305582"/>
            <a:ext cx="12625493" cy="876978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551" i="1" dirty="0" err="1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AlphaFold</a:t>
            </a:r>
            <a:r>
              <a:rPr lang="en-US" sz="4551" i="1" dirty="0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 models 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959EE-8B3F-6D49-8F85-4C561EFB2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13274" r="9469" b="17830"/>
          <a:stretch/>
        </p:blipFill>
        <p:spPr>
          <a:xfrm>
            <a:off x="251465" y="3684329"/>
            <a:ext cx="3515863" cy="2385789"/>
          </a:xfrm>
          <a:prstGeom prst="rect">
            <a:avLst/>
          </a:prstGeom>
        </p:spPr>
      </p:pic>
      <p:sp>
        <p:nvSpPr>
          <p:cNvPr id="11" name="AutoShape 13">
            <a:extLst>
              <a:ext uri="{FF2B5EF4-FFF2-40B4-BE49-F238E27FC236}">
                <a16:creationId xmlns:a16="http://schemas.microsoft.com/office/drawing/2014/main" id="{A04DACEF-C4C1-424E-85C9-9E5EE10C37D7}"/>
              </a:ext>
            </a:extLst>
          </p:cNvPr>
          <p:cNvSpPr>
            <a:spLocks/>
          </p:cNvSpPr>
          <p:nvPr/>
        </p:nvSpPr>
        <p:spPr bwMode="auto">
          <a:xfrm>
            <a:off x="4160876" y="3591725"/>
            <a:ext cx="7999040" cy="1066382"/>
          </a:xfrm>
          <a:prstGeom prst="roundRect">
            <a:avLst>
              <a:gd name="adj" fmla="val 34319"/>
            </a:avLst>
          </a:prstGeom>
          <a:solidFill>
            <a:schemeClr val="accent6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jump-start structure determination by X-ray and </a:t>
            </a:r>
            <a:r>
              <a:rPr lang="en-US" altLang="x-none" sz="2800" i="1" dirty="0" err="1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CryoEM</a:t>
            </a:r>
            <a:endParaRPr lang="en-US" altLang="x-none" sz="28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(and NMR, cryo-ET, neutron…)</a:t>
            </a:r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id="{DE96A8F5-0199-AA40-A4C0-92AD48C82D57}"/>
              </a:ext>
            </a:extLst>
          </p:cNvPr>
          <p:cNvSpPr>
            <a:spLocks/>
          </p:cNvSpPr>
          <p:nvPr/>
        </p:nvSpPr>
        <p:spPr bwMode="auto">
          <a:xfrm>
            <a:off x="3465094" y="5095493"/>
            <a:ext cx="9095874" cy="1060860"/>
          </a:xfrm>
          <a:prstGeom prst="roundRect">
            <a:avLst>
              <a:gd name="adj" fmla="val 34319"/>
            </a:avLst>
          </a:prstGeom>
          <a:solidFill>
            <a:srgbClr val="ECE83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can be iteratively improved with a density map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8EAA6DA2-4380-2645-8D7E-DD31DECF1B4A}"/>
              </a:ext>
            </a:extLst>
          </p:cNvPr>
          <p:cNvSpPr>
            <a:spLocks/>
          </p:cNvSpPr>
          <p:nvPr/>
        </p:nvSpPr>
        <p:spPr bwMode="auto">
          <a:xfrm>
            <a:off x="4160876" y="6882023"/>
            <a:ext cx="7999040" cy="1066382"/>
          </a:xfrm>
          <a:prstGeom prst="roundRect">
            <a:avLst>
              <a:gd name="adj" fmla="val 34319"/>
            </a:avLst>
          </a:prstGeom>
          <a:solidFill>
            <a:srgbClr val="FFC0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allow a new work-flow for structure determination</a:t>
            </a:r>
          </a:p>
        </p:txBody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id="{451DB249-6956-D54A-841D-7ACA4CFD671F}"/>
              </a:ext>
            </a:extLst>
          </p:cNvPr>
          <p:cNvSpPr>
            <a:spLocks/>
          </p:cNvSpPr>
          <p:nvPr/>
        </p:nvSpPr>
        <p:spPr bwMode="auto">
          <a:xfrm>
            <a:off x="3465094" y="5091147"/>
            <a:ext cx="9095874" cy="1060860"/>
          </a:xfrm>
          <a:prstGeom prst="roundRect">
            <a:avLst>
              <a:gd name="adj" fmla="val 34319"/>
            </a:avLst>
          </a:prstGeom>
          <a:solidFill>
            <a:srgbClr val="ECE83E">
              <a:alpha val="80501"/>
            </a:srgb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x-none" sz="28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7" name="AutoShape 13">
            <a:extLst>
              <a:ext uri="{FF2B5EF4-FFF2-40B4-BE49-F238E27FC236}">
                <a16:creationId xmlns:a16="http://schemas.microsoft.com/office/drawing/2014/main" id="{79F5107F-2C67-A843-A7A4-F029F1DE5928}"/>
              </a:ext>
            </a:extLst>
          </p:cNvPr>
          <p:cNvSpPr>
            <a:spLocks/>
          </p:cNvSpPr>
          <p:nvPr/>
        </p:nvSpPr>
        <p:spPr bwMode="auto">
          <a:xfrm>
            <a:off x="4160876" y="6868229"/>
            <a:ext cx="7999040" cy="1066382"/>
          </a:xfrm>
          <a:prstGeom prst="roundRect">
            <a:avLst>
              <a:gd name="adj" fmla="val 34319"/>
            </a:avLst>
          </a:prstGeom>
          <a:solidFill>
            <a:srgbClr val="FFC000">
              <a:alpha val="76566"/>
            </a:srgb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x-none" sz="28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405829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144DC03-E8DE-6943-9FCB-DB4CC2C56D36}"/>
              </a:ext>
            </a:extLst>
          </p:cNvPr>
          <p:cNvSpPr txBox="1"/>
          <p:nvPr/>
        </p:nvSpPr>
        <p:spPr>
          <a:xfrm>
            <a:off x="208702" y="305582"/>
            <a:ext cx="12625493" cy="1651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4551" b="1" dirty="0" err="1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AlphaFold</a:t>
            </a:r>
            <a:r>
              <a:rPr lang="en-US" sz="4551" b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 models are great for jump-starting structure determination </a:t>
            </a:r>
            <a:endParaRPr lang="en-US" sz="4551" b="1" dirty="0">
              <a:solidFill>
                <a:srgbClr val="FFFF00"/>
              </a:solidFill>
              <a:latin typeface="Helvetica"/>
              <a:ea typeface="ヒラギノ角ゴ ProN W3" charset="0"/>
              <a:cs typeface="Helvetic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959EE-8B3F-6D49-8F85-4C561EFB2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13274" r="9469" b="17830"/>
          <a:stretch/>
        </p:blipFill>
        <p:spPr>
          <a:xfrm>
            <a:off x="450248" y="6610597"/>
            <a:ext cx="3515863" cy="23857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4549EC-FEC8-374B-8208-EAA97A56A8D2}"/>
              </a:ext>
            </a:extLst>
          </p:cNvPr>
          <p:cNvSpPr txBox="1"/>
          <p:nvPr/>
        </p:nvSpPr>
        <p:spPr>
          <a:xfrm>
            <a:off x="1362975" y="2252664"/>
            <a:ext cx="10924534" cy="4832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eaLnBrk="1" hangingPunct="1"/>
            <a:r>
              <a:rPr lang="en-US" altLang="x-none" sz="44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Confidence measure (</a:t>
            </a:r>
            <a:r>
              <a:rPr lang="en-US" altLang="x-none" sz="4400" i="1" dirty="0" err="1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plDDT</a:t>
            </a:r>
            <a:r>
              <a:rPr lang="en-US" altLang="x-none" sz="44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) allows pruning of worst parts of models</a:t>
            </a:r>
          </a:p>
          <a:p>
            <a:pPr eaLnBrk="1" hangingPunct="1"/>
            <a:endParaRPr lang="en-US" altLang="x-none" sz="44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  <a:p>
            <a:pPr eaLnBrk="1" hangingPunct="1"/>
            <a:r>
              <a:rPr lang="en-US" altLang="x-none" sz="44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High-confidence parts are often accurate</a:t>
            </a:r>
          </a:p>
          <a:p>
            <a:pPr eaLnBrk="1" hangingPunct="1"/>
            <a:endParaRPr lang="en-US" altLang="x-none" sz="44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  <a:p>
            <a:r>
              <a:rPr lang="en-US" sz="44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Better than a homology model: no insertions and deletions in the sequence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49ADEB-FD51-2B42-B09E-6D99FDED8C9B}"/>
              </a:ext>
            </a:extLst>
          </p:cNvPr>
          <p:cNvCxnSpPr>
            <a:cxnSpLocks/>
          </p:cNvCxnSpPr>
          <p:nvPr/>
        </p:nvCxnSpPr>
        <p:spPr>
          <a:xfrm>
            <a:off x="208702" y="2685984"/>
            <a:ext cx="887804" cy="0"/>
          </a:xfrm>
          <a:prstGeom prst="line">
            <a:avLst/>
          </a:prstGeom>
          <a:noFill/>
          <a:ln w="152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CD330D-2592-B240-BA73-CDFCE63DFA3D}"/>
              </a:ext>
            </a:extLst>
          </p:cNvPr>
          <p:cNvCxnSpPr>
            <a:cxnSpLocks/>
          </p:cNvCxnSpPr>
          <p:nvPr/>
        </p:nvCxnSpPr>
        <p:spPr>
          <a:xfrm>
            <a:off x="208702" y="4644033"/>
            <a:ext cx="887804" cy="0"/>
          </a:xfrm>
          <a:prstGeom prst="line">
            <a:avLst/>
          </a:prstGeom>
          <a:noFill/>
          <a:ln w="152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AF7995-B137-694F-A4B0-B7DBD59C7197}"/>
              </a:ext>
            </a:extLst>
          </p:cNvPr>
          <p:cNvCxnSpPr>
            <a:cxnSpLocks/>
          </p:cNvCxnSpPr>
          <p:nvPr/>
        </p:nvCxnSpPr>
        <p:spPr>
          <a:xfrm>
            <a:off x="208702" y="6021421"/>
            <a:ext cx="887804" cy="0"/>
          </a:xfrm>
          <a:prstGeom prst="line">
            <a:avLst/>
          </a:prstGeom>
          <a:noFill/>
          <a:ln w="152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073816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144DC03-E8DE-6943-9FCB-DB4CC2C56D36}"/>
              </a:ext>
            </a:extLst>
          </p:cNvPr>
          <p:cNvSpPr txBox="1"/>
          <p:nvPr/>
        </p:nvSpPr>
        <p:spPr>
          <a:xfrm>
            <a:off x="208702" y="305582"/>
            <a:ext cx="12625493" cy="7491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3800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Example: </a:t>
            </a:r>
            <a:r>
              <a:rPr lang="en-US" sz="3200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Finishing a difficult crystal structure</a:t>
            </a:r>
            <a:endParaRPr lang="en-US" sz="3200" i="1" dirty="0">
              <a:solidFill>
                <a:srgbClr val="FFFF00"/>
              </a:solidFill>
              <a:latin typeface="Helvetica"/>
              <a:ea typeface="ヒラギノ角ゴ ProN W3" charset="0"/>
              <a:cs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EA982-A894-6142-BF15-80BE8BA0EB25}"/>
              </a:ext>
            </a:extLst>
          </p:cNvPr>
          <p:cNvSpPr txBox="1"/>
          <p:nvPr/>
        </p:nvSpPr>
        <p:spPr>
          <a:xfrm>
            <a:off x="896663" y="1124202"/>
            <a:ext cx="1163871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400" i="1" dirty="0"/>
              <a:t>Repressor – DNA complex, solved with 2.6 </a:t>
            </a:r>
            <a:r>
              <a:rPr lang="en-US" sz="2400" i="1" dirty="0" err="1"/>
              <a:t>Å</a:t>
            </a:r>
            <a:r>
              <a:rPr lang="en-US" sz="2400" i="1" dirty="0"/>
              <a:t> </a:t>
            </a:r>
            <a:r>
              <a:rPr lang="en-US" sz="2400" i="1" dirty="0" err="1"/>
              <a:t>SeMet</a:t>
            </a:r>
            <a:r>
              <a:rPr lang="en-US" sz="2400" i="1" dirty="0"/>
              <a:t> SAD data and refined against 3.1 </a:t>
            </a:r>
            <a:r>
              <a:rPr lang="en-US" sz="2400" i="1" dirty="0" err="1"/>
              <a:t>Å</a:t>
            </a:r>
            <a:r>
              <a:rPr lang="en-US" sz="2400" i="1" dirty="0"/>
              <a:t> native data</a:t>
            </a: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8FD46A-F10C-AB4C-BE72-0AEE5E0AD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4" y="1763988"/>
            <a:ext cx="9264650" cy="7607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BE550C-69C4-0E48-BC84-6283D7706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4" y="1797982"/>
            <a:ext cx="9223248" cy="7573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724C7C-1B6A-1F44-AE99-A4E36B069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4" y="1763988"/>
            <a:ext cx="9264650" cy="760700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4765CC9-6FC3-8044-A50D-F04037D27C6F}"/>
              </a:ext>
            </a:extLst>
          </p:cNvPr>
          <p:cNvGrpSpPr/>
          <p:nvPr/>
        </p:nvGrpSpPr>
        <p:grpSpPr>
          <a:xfrm>
            <a:off x="565837" y="1797982"/>
            <a:ext cx="12268358" cy="7573010"/>
            <a:chOff x="565837" y="1797982"/>
            <a:chExt cx="12268358" cy="757301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037D57-4524-1044-864B-5BCD48C21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37" y="1797982"/>
              <a:ext cx="9223248" cy="757301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9C4175-665A-7244-A331-DA4DDCBDB9EA}"/>
                </a:ext>
              </a:extLst>
            </p:cNvPr>
            <p:cNvSpPr txBox="1"/>
            <p:nvPr/>
          </p:nvSpPr>
          <p:spPr>
            <a:xfrm>
              <a:off x="10088569" y="4479085"/>
              <a:ext cx="2745626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2400" i="1" dirty="0" err="1">
                  <a:solidFill>
                    <a:schemeClr val="accent5"/>
                  </a:solidFill>
                </a:rPr>
                <a:t>AlphaFold</a:t>
              </a:r>
              <a:r>
                <a:rPr lang="en-US" sz="2400" i="1" dirty="0">
                  <a:solidFill>
                    <a:schemeClr val="accent5"/>
                  </a:solidFill>
                </a:rPr>
                <a:t> model: </a:t>
              </a:r>
            </a:p>
            <a:p>
              <a:pPr algn="l"/>
              <a:r>
                <a:rPr lang="en-US" sz="2400" i="1" dirty="0">
                  <a:solidFill>
                    <a:schemeClr val="accent5"/>
                  </a:solidFill>
                </a:rPr>
                <a:t>A </a:t>
              </a:r>
              <a:r>
                <a:rPr lang="en-US" sz="2400" b="1" i="1" dirty="0">
                  <a:solidFill>
                    <a:schemeClr val="accent5"/>
                  </a:solidFill>
                </a:rPr>
                <a:t>hypothesis</a:t>
              </a:r>
              <a:r>
                <a:rPr lang="en-US" sz="2400" i="1" dirty="0">
                  <a:solidFill>
                    <a:schemeClr val="accent5"/>
                  </a:solidFill>
                </a:rPr>
                <a:t> about this structure 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89F2049-CC89-0944-9879-87F3ACA03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1" y="1797982"/>
            <a:ext cx="9223248" cy="757301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B367D70-4A31-524C-8D8C-4FF1AE9B57FE}"/>
              </a:ext>
            </a:extLst>
          </p:cNvPr>
          <p:cNvGrpSpPr/>
          <p:nvPr/>
        </p:nvGrpSpPr>
        <p:grpSpPr>
          <a:xfrm>
            <a:off x="3215715" y="1683792"/>
            <a:ext cx="6470456" cy="4005881"/>
            <a:chOff x="3215715" y="1683792"/>
            <a:chExt cx="6470456" cy="4005881"/>
          </a:xfrm>
        </p:grpSpPr>
        <p:sp>
          <p:nvSpPr>
            <p:cNvPr id="8" name="AutoShape 13">
              <a:extLst>
                <a:ext uri="{FF2B5EF4-FFF2-40B4-BE49-F238E27FC236}">
                  <a16:creationId xmlns:a16="http://schemas.microsoft.com/office/drawing/2014/main" id="{B916DFEF-D767-0344-9BC0-B1B7D38F7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715" y="5217749"/>
              <a:ext cx="817493" cy="471924"/>
            </a:xfrm>
            <a:prstGeom prst="roundRect">
              <a:avLst>
                <a:gd name="adj" fmla="val 34319"/>
              </a:avLst>
            </a:prstGeom>
            <a:solidFill>
              <a:schemeClr val="bg1"/>
            </a:solidFill>
            <a:ln w="254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/>
              <a:r>
                <a:rPr lang="en-US" altLang="x-none" sz="2800" b="1" dirty="0">
                  <a:solidFill>
                    <a:schemeClr val="tx1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128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02B9883-3BFF-6D42-A895-9C67A3F5867E}"/>
                </a:ext>
              </a:extLst>
            </p:cNvPr>
            <p:cNvGrpSpPr/>
            <p:nvPr/>
          </p:nvGrpSpPr>
          <p:grpSpPr>
            <a:xfrm>
              <a:off x="3624461" y="1683792"/>
              <a:ext cx="6061710" cy="1906656"/>
              <a:chOff x="3624461" y="1683792"/>
              <a:chExt cx="6061710" cy="1906656"/>
            </a:xfrm>
          </p:grpSpPr>
          <p:sp>
            <p:nvSpPr>
              <p:cNvPr id="10" name="AutoShape 13">
                <a:extLst>
                  <a:ext uri="{FF2B5EF4-FFF2-40B4-BE49-F238E27FC236}">
                    <a16:creationId xmlns:a16="http://schemas.microsoft.com/office/drawing/2014/main" id="{A698EEC5-AC24-E847-B5AE-B29FDA2B3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68678" y="2256306"/>
                <a:ext cx="817493" cy="471924"/>
              </a:xfrm>
              <a:prstGeom prst="roundRect">
                <a:avLst>
                  <a:gd name="adj" fmla="val 34319"/>
                </a:avLst>
              </a:prstGeom>
              <a:solidFill>
                <a:schemeClr val="bg1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>
                <a:lvl1pPr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algn="ctr" eaLnBrk="1" hangingPunct="1"/>
                <a:r>
                  <a:rPr lang="en-US" altLang="x-none" sz="2800" b="1" dirty="0">
                    <a:solidFill>
                      <a:schemeClr val="tx1"/>
                    </a:solidFill>
                    <a:effectLst>
                      <a:outerShdw dist="38100" dir="360000" sx="1000" sy="1000" algn="tl">
                        <a:srgbClr val="C0C0C0"/>
                      </a:outerShdw>
                    </a:effectLst>
                    <a:ea typeface="ＭＳ Ｐゴシック" charset="-128"/>
                  </a:rPr>
                  <a:t>147</a:t>
                </a:r>
              </a:p>
            </p:txBody>
          </p:sp>
          <p:sp>
            <p:nvSpPr>
              <p:cNvPr id="11" name="AutoShape 13">
                <a:extLst>
                  <a:ext uri="{FF2B5EF4-FFF2-40B4-BE49-F238E27FC236}">
                    <a16:creationId xmlns:a16="http://schemas.microsoft.com/office/drawing/2014/main" id="{ECBD9BBE-B363-DD41-897C-58C090C19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2632" y="1683792"/>
                <a:ext cx="817493" cy="471924"/>
              </a:xfrm>
              <a:prstGeom prst="roundRect">
                <a:avLst>
                  <a:gd name="adj" fmla="val 34319"/>
                </a:avLst>
              </a:prstGeom>
              <a:solidFill>
                <a:schemeClr val="bg1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>
                <a:lvl1pPr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algn="ctr" eaLnBrk="1" hangingPunct="1"/>
                <a:r>
                  <a:rPr lang="en-US" altLang="x-none" sz="2800" b="1" dirty="0">
                    <a:solidFill>
                      <a:schemeClr val="tx1"/>
                    </a:solidFill>
                    <a:effectLst>
                      <a:outerShdw dist="38100" dir="360000" sx="1000" sy="1000" algn="tl">
                        <a:srgbClr val="C0C0C0"/>
                      </a:outerShdw>
                    </a:effectLst>
                    <a:ea typeface="ＭＳ Ｐゴシック" charset="-128"/>
                  </a:rPr>
                  <a:t>118</a:t>
                </a:r>
              </a:p>
            </p:txBody>
          </p:sp>
          <p:sp>
            <p:nvSpPr>
              <p:cNvPr id="12" name="AutoShape 13">
                <a:extLst>
                  <a:ext uri="{FF2B5EF4-FFF2-40B4-BE49-F238E27FC236}">
                    <a16:creationId xmlns:a16="http://schemas.microsoft.com/office/drawing/2014/main" id="{6AEEF1DD-530D-BF4A-8E6A-D38BFAE89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4461" y="3118524"/>
                <a:ext cx="817493" cy="471924"/>
              </a:xfrm>
              <a:prstGeom prst="roundRect">
                <a:avLst>
                  <a:gd name="adj" fmla="val 34319"/>
                </a:avLst>
              </a:prstGeom>
              <a:solidFill>
                <a:schemeClr val="bg1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>
                <a:lvl1pPr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algn="ctr" eaLnBrk="1" hangingPunct="1"/>
                <a:r>
                  <a:rPr lang="en-US" altLang="x-none" sz="2800" b="1" dirty="0">
                    <a:solidFill>
                      <a:schemeClr val="tx1"/>
                    </a:solidFill>
                    <a:effectLst>
                      <a:outerShdw dist="38100" dir="360000" sx="1000" sy="1000" algn="tl">
                        <a:srgbClr val="C0C0C0"/>
                      </a:outerShdw>
                    </a:effectLst>
                    <a:ea typeface="ＭＳ Ｐゴシック" charset="-128"/>
                  </a:rPr>
                  <a:t>139</a:t>
                </a: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422DE4C-4568-ED4F-BC8A-2AA32A375284}"/>
              </a:ext>
            </a:extLst>
          </p:cNvPr>
          <p:cNvSpPr txBox="1"/>
          <p:nvPr/>
        </p:nvSpPr>
        <p:spPr>
          <a:xfrm>
            <a:off x="9858501" y="3350187"/>
            <a:ext cx="332777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400" b="1" i="1" dirty="0">
                <a:solidFill>
                  <a:schemeClr val="accent1"/>
                </a:solidFill>
              </a:rPr>
              <a:t>Before </a:t>
            </a:r>
            <a:r>
              <a:rPr lang="en-US" sz="2400" b="1" i="1" dirty="0" err="1">
                <a:solidFill>
                  <a:schemeClr val="accent1"/>
                </a:solidFill>
              </a:rPr>
              <a:t>AlphaFold</a:t>
            </a:r>
            <a:r>
              <a:rPr lang="en-US" sz="2400" b="1" i="1" dirty="0">
                <a:solidFill>
                  <a:schemeClr val="accent1"/>
                </a:solidFill>
              </a:rPr>
              <a:t>, R/</a:t>
            </a:r>
            <a:r>
              <a:rPr lang="en-US" sz="2400" b="1" i="1" dirty="0" err="1">
                <a:solidFill>
                  <a:schemeClr val="accent1"/>
                </a:solidFill>
              </a:rPr>
              <a:t>Rfree</a:t>
            </a:r>
            <a:r>
              <a:rPr lang="en-US" sz="2400" b="1" i="1" dirty="0">
                <a:solidFill>
                  <a:schemeClr val="accent1"/>
                </a:solidFill>
              </a:rPr>
              <a:t> = 0.27/0.29</a:t>
            </a:r>
            <a:endParaRPr kumimoji="0" lang="en-US" sz="2400" b="1" i="1" u="none" strike="noStrike" cap="none" spc="0" normalizeH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57C02-138B-9746-9621-9919F6CBB128}"/>
              </a:ext>
            </a:extLst>
          </p:cNvPr>
          <p:cNvSpPr txBox="1"/>
          <p:nvPr/>
        </p:nvSpPr>
        <p:spPr>
          <a:xfrm>
            <a:off x="10014917" y="8912344"/>
            <a:ext cx="298988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400" i="1" dirty="0"/>
              <a:t>Jamie Wallen, Western Carolina University</a:t>
            </a: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29D43A7-D44D-C740-97B2-8A57037B4799}"/>
              </a:ext>
            </a:extLst>
          </p:cNvPr>
          <p:cNvGrpSpPr/>
          <p:nvPr/>
        </p:nvGrpSpPr>
        <p:grpSpPr>
          <a:xfrm>
            <a:off x="566035" y="1798164"/>
            <a:ext cx="12620240" cy="7573010"/>
            <a:chOff x="566035" y="1798164"/>
            <a:chExt cx="12620240" cy="757301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21C1F6-28C8-5F40-BEAD-49CE38B20488}"/>
                </a:ext>
              </a:extLst>
            </p:cNvPr>
            <p:cNvSpPr txBox="1"/>
            <p:nvPr/>
          </p:nvSpPr>
          <p:spPr>
            <a:xfrm>
              <a:off x="9879511" y="6190719"/>
              <a:ext cx="3306764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2400" b="1" i="1" dirty="0">
                  <a:solidFill>
                    <a:srgbClr val="00B050"/>
                  </a:solidFill>
                </a:rPr>
                <a:t>After </a:t>
              </a:r>
              <a:r>
                <a:rPr lang="en-US" sz="2400" b="1" i="1" dirty="0" err="1">
                  <a:solidFill>
                    <a:srgbClr val="00B050"/>
                  </a:solidFill>
                </a:rPr>
                <a:t>AlphaFold</a:t>
              </a:r>
              <a:r>
                <a:rPr lang="en-US" sz="2400" b="1" i="1" dirty="0">
                  <a:solidFill>
                    <a:srgbClr val="00B050"/>
                  </a:solidFill>
                </a:rPr>
                <a:t>, </a:t>
              </a:r>
            </a:p>
            <a:p>
              <a:pPr algn="l"/>
              <a:r>
                <a:rPr lang="en-US" sz="2400" b="1" i="1" dirty="0">
                  <a:solidFill>
                    <a:srgbClr val="00B050"/>
                  </a:solidFill>
                </a:rPr>
                <a:t>R/</a:t>
              </a:r>
              <a:r>
                <a:rPr lang="en-US" sz="2400" b="1" i="1" dirty="0" err="1">
                  <a:solidFill>
                    <a:srgbClr val="00B050"/>
                  </a:solidFill>
                </a:rPr>
                <a:t>Rfree</a:t>
              </a:r>
              <a:r>
                <a:rPr lang="en-US" sz="2400" b="1" i="1" dirty="0">
                  <a:solidFill>
                    <a:srgbClr val="00B050"/>
                  </a:solidFill>
                </a:rPr>
                <a:t> = 0.21/0.24</a:t>
              </a:r>
            </a:p>
            <a:p>
              <a:pPr algn="l"/>
              <a:r>
                <a:rPr kumimoji="0" lang="en-US" sz="2400" i="1" u="none" strike="noStrike" cap="none" spc="0" normalizeH="0" dirty="0">
                  <a:ln>
                    <a:noFill/>
                  </a:ln>
                  <a:solidFill>
                    <a:srgbClr val="00B050"/>
                  </a:solidFill>
                  <a:effectLst/>
                  <a:uFillTx/>
                  <a:sym typeface="Gill Sans"/>
                </a:rPr>
                <a:t>(i</a:t>
              </a:r>
              <a:r>
                <a:rPr lang="en-US" sz="2400" i="1" dirty="0">
                  <a:solidFill>
                    <a:srgbClr val="00B050"/>
                  </a:solidFill>
                </a:rPr>
                <a:t>t was a good hypothesis)</a:t>
              </a:r>
              <a:endParaRPr kumimoji="0" lang="en-US" sz="2400" i="1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sym typeface="Gill Sans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35A512-1B67-A745-82F8-46BD20249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35" y="1798164"/>
              <a:ext cx="9223248" cy="7573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73727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144DC03-E8DE-6943-9FCB-DB4CC2C56D36}"/>
              </a:ext>
            </a:extLst>
          </p:cNvPr>
          <p:cNvSpPr txBox="1"/>
          <p:nvPr/>
        </p:nvSpPr>
        <p:spPr>
          <a:xfrm>
            <a:off x="208702" y="305582"/>
            <a:ext cx="12625493" cy="8769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4551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Molecular replacement</a:t>
            </a:r>
            <a:endParaRPr lang="en-US" sz="4551" i="1" dirty="0">
              <a:solidFill>
                <a:srgbClr val="FFFF00"/>
              </a:solidFill>
              <a:latin typeface="Helvetica"/>
              <a:ea typeface="ヒラギノ角ゴ ProN W3" charset="0"/>
              <a:cs typeface="Helvetic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4549EC-FEC8-374B-8208-EAA97A56A8D2}"/>
              </a:ext>
            </a:extLst>
          </p:cNvPr>
          <p:cNvSpPr txBox="1"/>
          <p:nvPr/>
        </p:nvSpPr>
        <p:spPr>
          <a:xfrm>
            <a:off x="1371600" y="8799493"/>
            <a:ext cx="12256378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eaLnBrk="1" hangingPunct="1"/>
            <a:r>
              <a:rPr lang="en-US" sz="2800" i="1" dirty="0"/>
              <a:t>Flower TG, Hurley JH. (2021) Crystallographic molecular replacement using an in silico‐generated search model of SARS‐CoV‐2 ORF8. Protein Science 30:728–734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1516D0-6A15-2A42-9F46-3970BEB7A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1" t="7085"/>
          <a:stretch/>
        </p:blipFill>
        <p:spPr bwMode="auto">
          <a:xfrm>
            <a:off x="0" y="1839743"/>
            <a:ext cx="3742409" cy="473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1A5F652-D84C-C741-9CC7-4F74F77D2667}"/>
              </a:ext>
            </a:extLst>
          </p:cNvPr>
          <p:cNvGrpSpPr/>
          <p:nvPr/>
        </p:nvGrpSpPr>
        <p:grpSpPr>
          <a:xfrm>
            <a:off x="3605830" y="2568233"/>
            <a:ext cx="9104803" cy="3451688"/>
            <a:chOff x="3605830" y="2568233"/>
            <a:chExt cx="9104803" cy="345168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88FBFE1-90C8-C444-9F1C-A4C93B170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3956" y="2568233"/>
              <a:ext cx="7176677" cy="3451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549410-9CC0-6046-8E20-92AA3774311D}"/>
                </a:ext>
              </a:extLst>
            </p:cNvPr>
            <p:cNvGrpSpPr/>
            <p:nvPr/>
          </p:nvGrpSpPr>
          <p:grpSpPr>
            <a:xfrm>
              <a:off x="3605830" y="4206711"/>
              <a:ext cx="2075964" cy="1578030"/>
              <a:chOff x="3605830" y="4206711"/>
              <a:chExt cx="2075964" cy="157803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58A1FDE4-BD9C-4A48-91F3-B1482B04C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4355" y="4206711"/>
                <a:ext cx="887804" cy="0"/>
              </a:xfrm>
              <a:prstGeom prst="line">
                <a:avLst/>
              </a:prstGeom>
              <a:noFill/>
              <a:ln w="101600" cap="flat">
                <a:solidFill>
                  <a:schemeClr val="tx1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AC07ED-FD3E-B044-AE95-AFC7B50B2F0B}"/>
                  </a:ext>
                </a:extLst>
              </p:cNvPr>
              <p:cNvSpPr txBox="1"/>
              <p:nvPr/>
            </p:nvSpPr>
            <p:spPr>
              <a:xfrm>
                <a:off x="3605830" y="4399746"/>
                <a:ext cx="2075964" cy="1384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sz="2800" i="1" dirty="0"/>
                  <a:t>Molecular Replacement</a:t>
                </a:r>
              </a:p>
              <a:p>
                <a:pPr eaLnBrk="1" hangingPunct="1"/>
                <a:r>
                  <a:rPr lang="en-US" sz="2800" i="1" dirty="0"/>
                  <a:t>(2 </a:t>
                </a:r>
                <a:r>
                  <a:rPr lang="en-US" sz="2800" i="1" dirty="0" err="1">
                    <a:solidFill>
                      <a:srgbClr val="404040"/>
                    </a:solidFill>
                    <a:latin typeface="Helvetica"/>
                    <a:ea typeface="ヒラギノ角ゴ ProN W3" charset="0"/>
                    <a:cs typeface="Helvetica"/>
                  </a:rPr>
                  <a:t>Å</a:t>
                </a:r>
                <a:r>
                  <a:rPr lang="en-US" sz="2800" i="1" dirty="0">
                    <a:solidFill>
                      <a:srgbClr val="404040"/>
                    </a:solidFill>
                    <a:latin typeface="Helvetica"/>
                    <a:ea typeface="ヒラギノ角ゴ ProN W3" charset="0"/>
                    <a:cs typeface="Helvetica"/>
                  </a:rPr>
                  <a:t>)</a:t>
                </a:r>
                <a:endParaRPr lang="en-US" sz="2800" i="1" dirty="0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39862EA-7025-2740-A351-7A3D244C72C7}"/>
              </a:ext>
            </a:extLst>
          </p:cNvPr>
          <p:cNvGrpSpPr/>
          <p:nvPr/>
        </p:nvGrpSpPr>
        <p:grpSpPr>
          <a:xfrm>
            <a:off x="2721555" y="5425375"/>
            <a:ext cx="2750360" cy="1117766"/>
            <a:chOff x="2721555" y="5425375"/>
            <a:chExt cx="2750360" cy="111776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4BACC9-14DB-2B40-9ADA-4F02A25C08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21555" y="5425375"/>
              <a:ext cx="754227" cy="784470"/>
            </a:xfrm>
            <a:prstGeom prst="line">
              <a:avLst/>
            </a:prstGeom>
            <a:noFill/>
            <a:ln w="152400" cap="flat">
              <a:solidFill>
                <a:srgbClr val="C6C41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363A26-2929-FE4E-A636-0F90DC7C99D9}"/>
                </a:ext>
              </a:extLst>
            </p:cNvPr>
            <p:cNvSpPr txBox="1"/>
            <p:nvPr/>
          </p:nvSpPr>
          <p:spPr>
            <a:xfrm>
              <a:off x="3395951" y="6019921"/>
              <a:ext cx="2075964" cy="523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eaLnBrk="1" hangingPunct="1"/>
              <a:r>
                <a:rPr lang="en-US" sz="2800" i="1" dirty="0"/>
                <a:t>7jtl (2 chains)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888E3B4-508D-5946-BD5C-7681D865811E}"/>
              </a:ext>
            </a:extLst>
          </p:cNvPr>
          <p:cNvGrpSpPr/>
          <p:nvPr/>
        </p:nvGrpSpPr>
        <p:grpSpPr>
          <a:xfrm>
            <a:off x="2578392" y="6177070"/>
            <a:ext cx="1544118" cy="1252765"/>
            <a:chOff x="2578392" y="6177070"/>
            <a:chExt cx="1544118" cy="125276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E944327-5907-5F45-BA21-D9D860E30B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78392" y="6177070"/>
              <a:ext cx="751225" cy="727668"/>
            </a:xfrm>
            <a:prstGeom prst="line">
              <a:avLst/>
            </a:prstGeom>
            <a:noFill/>
            <a:ln w="152400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AE9E15-65D4-D541-AA48-EBAC5916F55C}"/>
                </a:ext>
              </a:extLst>
            </p:cNvPr>
            <p:cNvSpPr txBox="1"/>
            <p:nvPr/>
          </p:nvSpPr>
          <p:spPr>
            <a:xfrm>
              <a:off x="2578392" y="6906615"/>
              <a:ext cx="1544118" cy="523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eaLnBrk="1" hangingPunct="1"/>
              <a:r>
                <a:rPr lang="en-US" sz="2800" i="1" dirty="0" err="1"/>
                <a:t>AlphaFold</a:t>
              </a:r>
              <a:endParaRPr lang="en-US" sz="2800" i="1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5F85EE3-AD4D-054E-9628-D0F928646010}"/>
              </a:ext>
            </a:extLst>
          </p:cNvPr>
          <p:cNvSpPr txBox="1"/>
          <p:nvPr/>
        </p:nvSpPr>
        <p:spPr>
          <a:xfrm>
            <a:off x="6197337" y="6197903"/>
            <a:ext cx="2266515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eaLnBrk="1" hangingPunct="1"/>
            <a:r>
              <a:rPr lang="en-US" sz="2800" i="1" dirty="0"/>
              <a:t>Accurate parts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67E047-0A4F-F04E-B939-4E83750CCD8A}"/>
              </a:ext>
            </a:extLst>
          </p:cNvPr>
          <p:cNvCxnSpPr>
            <a:cxnSpLocks/>
          </p:cNvCxnSpPr>
          <p:nvPr/>
        </p:nvCxnSpPr>
        <p:spPr>
          <a:xfrm flipH="1">
            <a:off x="10873409" y="4206711"/>
            <a:ext cx="540007" cy="0"/>
          </a:xfrm>
          <a:prstGeom prst="line">
            <a:avLst/>
          </a:prstGeom>
          <a:noFill/>
          <a:ln w="101600" cap="flat">
            <a:solidFill>
              <a:schemeClr val="tx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D1C8A17-2BB0-1C40-9D7A-60E3FEF30CDF}"/>
              </a:ext>
            </a:extLst>
          </p:cNvPr>
          <p:cNvSpPr txBox="1"/>
          <p:nvPr/>
        </p:nvSpPr>
        <p:spPr>
          <a:xfrm>
            <a:off x="9683464" y="6063850"/>
            <a:ext cx="3035448" cy="95410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eaLnBrk="1" hangingPunct="1"/>
            <a:r>
              <a:rPr lang="en-US" sz="2800" i="1" dirty="0"/>
              <a:t>Many side-chains in wrong positions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042C6CD-0BF1-4B4D-B2C8-8E6BCAD5F86D}"/>
              </a:ext>
            </a:extLst>
          </p:cNvPr>
          <p:cNvGrpSpPr/>
          <p:nvPr/>
        </p:nvGrpSpPr>
        <p:grpSpPr>
          <a:xfrm>
            <a:off x="9122294" y="1911429"/>
            <a:ext cx="3640253" cy="5081836"/>
            <a:chOff x="9122294" y="1911429"/>
            <a:chExt cx="3640253" cy="508183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383A5E-CBCE-8D4C-9B48-54188D614E82}"/>
                </a:ext>
              </a:extLst>
            </p:cNvPr>
            <p:cNvGrpSpPr/>
            <p:nvPr/>
          </p:nvGrpSpPr>
          <p:grpSpPr>
            <a:xfrm>
              <a:off x="9122294" y="1911429"/>
              <a:ext cx="3640253" cy="5081836"/>
              <a:chOff x="9147524" y="1888260"/>
              <a:chExt cx="3640253" cy="5081836"/>
            </a:xfrm>
          </p:grpSpPr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68C27B5E-43BF-DB49-BD2C-9CB386D6F8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50" b="44533"/>
              <a:stretch/>
            </p:blipFill>
            <p:spPr bwMode="auto">
              <a:xfrm>
                <a:off x="9147524" y="1888260"/>
                <a:ext cx="3619644" cy="43567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BDDE64-20CC-444D-B2CF-1F6F4D5F2787}"/>
                  </a:ext>
                </a:extLst>
              </p:cNvPr>
              <p:cNvSpPr txBox="1"/>
              <p:nvPr/>
            </p:nvSpPr>
            <p:spPr>
              <a:xfrm>
                <a:off x="9665058" y="6015989"/>
                <a:ext cx="3122719" cy="95410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sz="2800" i="1" dirty="0"/>
                  <a:t>Parts of main chain required rebuilding</a:t>
                </a: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8F5C90-1FBC-C54D-9B6A-1424CA998975}"/>
                </a:ext>
              </a:extLst>
            </p:cNvPr>
            <p:cNvCxnSpPr>
              <a:cxnSpLocks/>
            </p:cNvCxnSpPr>
            <p:nvPr/>
          </p:nvCxnSpPr>
          <p:spPr>
            <a:xfrm>
              <a:off x="10141207" y="4822937"/>
              <a:ext cx="887804" cy="0"/>
            </a:xfrm>
            <a:prstGeom prst="line">
              <a:avLst/>
            </a:prstGeom>
            <a:noFill/>
            <a:ln w="101600" cap="flat">
              <a:solidFill>
                <a:schemeClr val="tx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27655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128D06B-ACC1-6F4B-81DB-41E970064388}"/>
              </a:ext>
            </a:extLst>
          </p:cNvPr>
          <p:cNvSpPr txBox="1"/>
          <p:nvPr/>
        </p:nvSpPr>
        <p:spPr>
          <a:xfrm>
            <a:off x="208702" y="509090"/>
            <a:ext cx="12625493" cy="8769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4551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Cryo-EM </a:t>
            </a:r>
            <a:r>
              <a:rPr lang="en-US" sz="3200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(7mjs 3 </a:t>
            </a:r>
            <a:r>
              <a:rPr lang="en-US" sz="3200" i="1" dirty="0" err="1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Å</a:t>
            </a:r>
            <a:r>
              <a:rPr lang="en-US" sz="3200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, EMDB 23883)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8A6F84-1A46-F240-952D-E809F7EE0F90}"/>
              </a:ext>
            </a:extLst>
          </p:cNvPr>
          <p:cNvGrpSpPr/>
          <p:nvPr/>
        </p:nvGrpSpPr>
        <p:grpSpPr>
          <a:xfrm>
            <a:off x="0" y="1241426"/>
            <a:ext cx="13095072" cy="8522930"/>
            <a:chOff x="0" y="1241426"/>
            <a:chExt cx="13095072" cy="85229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D3E1C0-AFF8-BE4B-928B-C74F84A4A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41426"/>
              <a:ext cx="10363200" cy="8509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75BE12-68BB-DE43-8770-4C171323C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8" y="1255356"/>
              <a:ext cx="10363200" cy="8509000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931EE6D-2174-CE4B-A501-8166460D35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22770" y="3856144"/>
              <a:ext cx="635693" cy="0"/>
            </a:xfrm>
            <a:prstGeom prst="line">
              <a:avLst/>
            </a:prstGeom>
            <a:noFill/>
            <a:ln w="114300" cap="flat">
              <a:solidFill>
                <a:srgbClr val="00B05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ADED98-2BCA-1543-90CD-9247A9E4DEFB}"/>
                </a:ext>
              </a:extLst>
            </p:cNvPr>
            <p:cNvSpPr txBox="1"/>
            <p:nvPr/>
          </p:nvSpPr>
          <p:spPr>
            <a:xfrm>
              <a:off x="9982397" y="3845085"/>
              <a:ext cx="3112675" cy="748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b="1" dirty="0" err="1">
                  <a:solidFill>
                    <a:srgbClr val="00B050"/>
                  </a:solidFill>
                </a:rPr>
                <a:t>AlphaFold</a:t>
              </a:r>
              <a:endParaRPr kumimoji="0" lang="en-US" b="1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4DD13E-63A8-4440-8826-3C0DE9CB6068}"/>
                </a:ext>
              </a:extLst>
            </p:cNvPr>
            <p:cNvSpPr txBox="1"/>
            <p:nvPr/>
          </p:nvSpPr>
          <p:spPr>
            <a:xfrm>
              <a:off x="10953937" y="2694027"/>
              <a:ext cx="1880258" cy="748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b="1" dirty="0">
                  <a:solidFill>
                    <a:srgbClr val="F899B8"/>
                  </a:solidFill>
                </a:rPr>
                <a:t>7mjs</a:t>
              </a:r>
              <a:endParaRPr kumimoji="0" lang="en-US" b="1" u="none" strike="noStrike" cap="none" spc="0" normalizeH="0" dirty="0">
                <a:ln>
                  <a:noFill/>
                </a:ln>
                <a:solidFill>
                  <a:srgbClr val="F899B8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F215F1B-98AE-F544-89C9-2D24EEDFE0B8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 flipV="1">
              <a:off x="10363203" y="2758907"/>
              <a:ext cx="590734" cy="309582"/>
            </a:xfrm>
            <a:prstGeom prst="line">
              <a:avLst/>
            </a:prstGeom>
            <a:noFill/>
            <a:ln w="114300" cap="flat">
              <a:solidFill>
                <a:srgbClr val="F899B8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6DED20-2094-AD46-9365-B20803C48784}"/>
                </a:ext>
              </a:extLst>
            </p:cNvPr>
            <p:cNvGrpSpPr/>
            <p:nvPr/>
          </p:nvGrpSpPr>
          <p:grpSpPr>
            <a:xfrm>
              <a:off x="4986337" y="1241426"/>
              <a:ext cx="7390490" cy="5604219"/>
              <a:chOff x="4986337" y="1241426"/>
              <a:chExt cx="7390490" cy="5604219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3EED30A-DE46-A742-BFE4-5CBD3737BF5A}"/>
                  </a:ext>
                </a:extLst>
              </p:cNvPr>
              <p:cNvSpPr/>
              <p:nvPr/>
            </p:nvSpPr>
            <p:spPr>
              <a:xfrm>
                <a:off x="4986337" y="1241426"/>
                <a:ext cx="6357937" cy="4527109"/>
              </a:xfrm>
              <a:prstGeom prst="ellipse">
                <a:avLst/>
              </a:prstGeom>
              <a:noFill/>
              <a:ln w="12700" cap="flat">
                <a:solidFill>
                  <a:srgbClr val="00B050"/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A2B9C0-9B92-FD4D-881E-9CD5EEC5DD54}"/>
                  </a:ext>
                </a:extLst>
              </p:cNvPr>
              <p:cNvSpPr txBox="1"/>
              <p:nvPr/>
            </p:nvSpPr>
            <p:spPr>
              <a:xfrm>
                <a:off x="8990369" y="5511947"/>
                <a:ext cx="3386458" cy="13336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l"/>
                <a:r>
                  <a:rPr lang="en-US" sz="3200" dirty="0">
                    <a:solidFill>
                      <a:schemeClr val="tx1"/>
                    </a:solidFill>
                  </a:rPr>
                  <a:t>Residues 100-120</a:t>
                </a:r>
              </a:p>
              <a:p>
                <a:pPr algn="l"/>
                <a:r>
                  <a:rPr kumimoji="0" lang="en-US" sz="2400" i="1" u="none" strike="noStrike" cap="none" spc="0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rPr>
                  <a:t>Low sequence coverage, </a:t>
                </a:r>
                <a:r>
                  <a:rPr lang="en-US" sz="2400" i="1" dirty="0">
                    <a:solidFill>
                      <a:schemeClr val="tx1"/>
                    </a:solidFill>
                  </a:rPr>
                  <a:t>low confidence, low accuracy</a:t>
                </a:r>
                <a:endParaRPr kumimoji="0" lang="en-US" sz="2400" i="1" u="none" strike="noStrike" cap="none" spc="0" normalizeH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16892A1-7D2D-5A48-9A6A-ED15A30F8ADB}"/>
              </a:ext>
            </a:extLst>
          </p:cNvPr>
          <p:cNvGrpSpPr/>
          <p:nvPr/>
        </p:nvGrpSpPr>
        <p:grpSpPr>
          <a:xfrm>
            <a:off x="1" y="1227496"/>
            <a:ext cx="12954742" cy="8509000"/>
            <a:chOff x="1" y="1227496"/>
            <a:chExt cx="12954742" cy="8509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C506902-92FA-F742-B942-B659EFC7BC28}"/>
                </a:ext>
              </a:extLst>
            </p:cNvPr>
            <p:cNvSpPr/>
            <p:nvPr/>
          </p:nvSpPr>
          <p:spPr>
            <a:xfrm>
              <a:off x="1" y="1380226"/>
              <a:ext cx="12954742" cy="835627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3A14E6D-C64B-A543-880E-1EB21C83695A}"/>
                </a:ext>
              </a:extLst>
            </p:cNvPr>
            <p:cNvGrpSpPr/>
            <p:nvPr/>
          </p:nvGrpSpPr>
          <p:grpSpPr>
            <a:xfrm>
              <a:off x="25029" y="1227496"/>
              <a:ext cx="10363200" cy="8509000"/>
              <a:chOff x="25029" y="1227496"/>
              <a:chExt cx="10363200" cy="8509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EC902A5-3BAF-2D4F-B6FD-FB8C61B93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29" y="1227496"/>
                <a:ext cx="10363200" cy="8509000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810BB22-0375-4F4D-91A3-75CA57A8AE6E}"/>
                  </a:ext>
                </a:extLst>
              </p:cNvPr>
              <p:cNvSpPr txBox="1"/>
              <p:nvPr/>
            </p:nvSpPr>
            <p:spPr>
              <a:xfrm>
                <a:off x="6887322" y="4629218"/>
                <a:ext cx="3035448" cy="95410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sz="2800" i="1" dirty="0"/>
                  <a:t>Trim low-confidence regions</a:t>
                </a:r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32D6D54-F5D6-3D4E-AF69-07C5C44FAD1C}"/>
              </a:ext>
            </a:extLst>
          </p:cNvPr>
          <p:cNvGrpSpPr/>
          <p:nvPr/>
        </p:nvGrpSpPr>
        <p:grpSpPr>
          <a:xfrm>
            <a:off x="6484" y="1219594"/>
            <a:ext cx="12954742" cy="8509000"/>
            <a:chOff x="6484" y="1219594"/>
            <a:chExt cx="12954742" cy="850900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6C3D099-2A70-4749-8559-42882D6006D0}"/>
                </a:ext>
              </a:extLst>
            </p:cNvPr>
            <p:cNvGrpSpPr/>
            <p:nvPr/>
          </p:nvGrpSpPr>
          <p:grpSpPr>
            <a:xfrm>
              <a:off x="6484" y="1219594"/>
              <a:ext cx="12954742" cy="8509000"/>
              <a:chOff x="1" y="1227496"/>
              <a:chExt cx="12954742" cy="850900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CD573AF-794D-B94F-A84C-71396FB7CB65}"/>
                  </a:ext>
                </a:extLst>
              </p:cNvPr>
              <p:cNvSpPr/>
              <p:nvPr/>
            </p:nvSpPr>
            <p:spPr>
              <a:xfrm>
                <a:off x="1" y="1380226"/>
                <a:ext cx="12954742" cy="835627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F8AF4A95-D6CF-E54D-8A63-99A907A33A52}"/>
                  </a:ext>
                </a:extLst>
              </p:cNvPr>
              <p:cNvGrpSpPr/>
              <p:nvPr/>
            </p:nvGrpSpPr>
            <p:grpSpPr>
              <a:xfrm>
                <a:off x="25029" y="1227496"/>
                <a:ext cx="10363200" cy="8509000"/>
                <a:chOff x="25029" y="1227496"/>
                <a:chExt cx="10363200" cy="8509000"/>
              </a:xfrm>
            </p:grpSpPr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F59FD966-FB9A-0C45-81A2-9FC1C457C5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29" y="1227496"/>
                  <a:ext cx="10363200" cy="8509000"/>
                </a:xfrm>
                <a:prstGeom prst="rect">
                  <a:avLst/>
                </a:prstGeom>
              </p:spPr>
            </p:pic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0E2BFCC7-B907-874F-B239-98E2A6A5A609}"/>
                    </a:ext>
                  </a:extLst>
                </p:cNvPr>
                <p:cNvSpPr txBox="1"/>
                <p:nvPr/>
              </p:nvSpPr>
              <p:spPr>
                <a:xfrm>
                  <a:off x="5879144" y="3928690"/>
                  <a:ext cx="3035448" cy="52322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wrap="square">
                  <a:spAutoFit/>
                </a:bodyPr>
                <a:lstStyle/>
                <a:p>
                  <a:pPr eaLnBrk="1" hangingPunct="1"/>
                  <a:r>
                    <a:rPr lang="en-US" sz="2800" i="1" dirty="0"/>
                    <a:t>Dock in map</a:t>
                  </a:r>
                </a:p>
              </p:txBody>
            </p:sp>
          </p:grpSp>
        </p:grp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D4A02243-18F2-6440-93C8-C56F00E5D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8307" y="4373872"/>
              <a:ext cx="5513612" cy="4527108"/>
            </a:xfrm>
            <a:prstGeom prst="rect">
              <a:avLst/>
            </a:prstGeom>
          </p:spPr>
        </p:pic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C17E976-42ED-7D42-BD85-8A80CF86168A}"/>
                </a:ext>
              </a:extLst>
            </p:cNvPr>
            <p:cNvCxnSpPr>
              <a:cxnSpLocks/>
            </p:cNvCxnSpPr>
            <p:nvPr/>
          </p:nvCxnSpPr>
          <p:spPr>
            <a:xfrm>
              <a:off x="7044938" y="4840005"/>
              <a:ext cx="1055027" cy="357139"/>
            </a:xfrm>
            <a:prstGeom prst="line">
              <a:avLst/>
            </a:prstGeom>
            <a:noFill/>
            <a:ln w="152400" cap="flat">
              <a:solidFill>
                <a:schemeClr val="accent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AB383C7-1C27-384A-86EB-5560EF312371}"/>
              </a:ext>
            </a:extLst>
          </p:cNvPr>
          <p:cNvGrpSpPr/>
          <p:nvPr/>
        </p:nvGrpSpPr>
        <p:grpSpPr>
          <a:xfrm>
            <a:off x="-4264" y="1218499"/>
            <a:ext cx="12954742" cy="8509000"/>
            <a:chOff x="30198" y="1229311"/>
            <a:chExt cx="12954742" cy="850900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F576F9E9-FAF1-924C-8593-141D76ECB4FD}"/>
                </a:ext>
              </a:extLst>
            </p:cNvPr>
            <p:cNvGrpSpPr/>
            <p:nvPr/>
          </p:nvGrpSpPr>
          <p:grpSpPr>
            <a:xfrm>
              <a:off x="30198" y="1229311"/>
              <a:ext cx="12954742" cy="8509000"/>
              <a:chOff x="30198" y="1229311"/>
              <a:chExt cx="12954742" cy="8509000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40E8FFD9-D362-B84A-B9B2-08C17E815E4A}"/>
                  </a:ext>
                </a:extLst>
              </p:cNvPr>
              <p:cNvGrpSpPr/>
              <p:nvPr/>
            </p:nvGrpSpPr>
            <p:grpSpPr>
              <a:xfrm>
                <a:off x="30198" y="1229311"/>
                <a:ext cx="12954742" cy="8509000"/>
                <a:chOff x="6484" y="1219594"/>
                <a:chExt cx="12954742" cy="8509000"/>
              </a:xfrm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533F173F-EB4D-3343-879D-4BE73EFC6DFC}"/>
                    </a:ext>
                  </a:extLst>
                </p:cNvPr>
                <p:cNvGrpSpPr/>
                <p:nvPr/>
              </p:nvGrpSpPr>
              <p:grpSpPr>
                <a:xfrm>
                  <a:off x="6484" y="1219594"/>
                  <a:ext cx="12954742" cy="8509000"/>
                  <a:chOff x="1" y="1227496"/>
                  <a:chExt cx="12954742" cy="8509000"/>
                </a:xfrm>
              </p:grpSpPr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250FCD01-AEA5-9A4F-B2DB-6B4982BE0D03}"/>
                      </a:ext>
                    </a:extLst>
                  </p:cNvPr>
                  <p:cNvSpPr/>
                  <p:nvPr/>
                </p:nvSpPr>
                <p:spPr>
                  <a:xfrm>
                    <a:off x="1" y="1380226"/>
                    <a:ext cx="12954742" cy="8356270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0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Tx/>
                      <a:latin typeface="+mn-lt"/>
                      <a:ea typeface="+mn-ea"/>
                      <a:cs typeface="+mn-cs"/>
                      <a:sym typeface="Gill Sans"/>
                    </a:endParaRPr>
                  </a:p>
                </p:txBody>
              </p:sp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id="{6DC9E7D9-D6FA-BE40-8021-3C26E7C1B877}"/>
                      </a:ext>
                    </a:extLst>
                  </p:cNvPr>
                  <p:cNvGrpSpPr/>
                  <p:nvPr/>
                </p:nvGrpSpPr>
                <p:grpSpPr>
                  <a:xfrm>
                    <a:off x="25029" y="1227496"/>
                    <a:ext cx="10363200" cy="8509000"/>
                    <a:chOff x="25029" y="1227496"/>
                    <a:chExt cx="10363200" cy="8509000"/>
                  </a:xfrm>
                </p:grpSpPr>
                <p:pic>
                  <p:nvPicPr>
                    <p:cNvPr id="111" name="Picture 110">
                      <a:extLst>
                        <a:ext uri="{FF2B5EF4-FFF2-40B4-BE49-F238E27FC236}">
                          <a16:creationId xmlns:a16="http://schemas.microsoft.com/office/drawing/2014/main" id="{BAF21748-8807-9447-8962-571D09ABE05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5029" y="1227496"/>
                      <a:ext cx="10363200" cy="85090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2" name="TextBox 111">
                      <a:extLst>
                        <a:ext uri="{FF2B5EF4-FFF2-40B4-BE49-F238E27FC236}">
                          <a16:creationId xmlns:a16="http://schemas.microsoft.com/office/drawing/2014/main" id="{56E0FD3E-6292-BA4E-9FE6-8D6F65DED0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9144" y="3928690"/>
                      <a:ext cx="3035448" cy="52322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wrap="square">
                      <a:spAutoFit/>
                    </a:bodyPr>
                    <a:lstStyle/>
                    <a:p>
                      <a:pPr eaLnBrk="1" hangingPunct="1"/>
                      <a:r>
                        <a:rPr lang="en-US" sz="2800" i="1" dirty="0"/>
                        <a:t>Dock in map</a:t>
                      </a:r>
                    </a:p>
                  </p:txBody>
                </p:sp>
              </p:grpSp>
            </p:grpSp>
            <p:pic>
              <p:nvPicPr>
                <p:cNvPr id="107" name="Picture 106">
                  <a:extLst>
                    <a:ext uri="{FF2B5EF4-FFF2-40B4-BE49-F238E27FC236}">
                      <a16:creationId xmlns:a16="http://schemas.microsoft.com/office/drawing/2014/main" id="{859904BB-E48F-0940-B4A7-B37D8AF312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88307" y="4373872"/>
                  <a:ext cx="5513612" cy="4527108"/>
                </a:xfrm>
                <a:prstGeom prst="rect">
                  <a:avLst/>
                </a:prstGeom>
              </p:spPr>
            </p:pic>
          </p:grpSp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E8EE5998-F339-7E4A-B3CF-318A5E34B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5906" y="4391211"/>
                <a:ext cx="5492496" cy="4509770"/>
              </a:xfrm>
              <a:prstGeom prst="rect">
                <a:avLst/>
              </a:prstGeom>
            </p:spPr>
          </p:pic>
        </p:grp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76F8209-232B-F74F-A69A-A83211F3C2B6}"/>
                </a:ext>
              </a:extLst>
            </p:cNvPr>
            <p:cNvCxnSpPr>
              <a:cxnSpLocks/>
            </p:cNvCxnSpPr>
            <p:nvPr/>
          </p:nvCxnSpPr>
          <p:spPr>
            <a:xfrm>
              <a:off x="7072917" y="4856060"/>
              <a:ext cx="1055027" cy="357139"/>
            </a:xfrm>
            <a:prstGeom prst="line">
              <a:avLst/>
            </a:prstGeom>
            <a:noFill/>
            <a:ln w="152400" cap="flat">
              <a:solidFill>
                <a:schemeClr val="accent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CEE9F77-7B37-B147-B4F1-61BD2229237C}"/>
              </a:ext>
            </a:extLst>
          </p:cNvPr>
          <p:cNvGrpSpPr/>
          <p:nvPr/>
        </p:nvGrpSpPr>
        <p:grpSpPr>
          <a:xfrm>
            <a:off x="19808" y="1210597"/>
            <a:ext cx="12954742" cy="8509000"/>
            <a:chOff x="19808" y="1210597"/>
            <a:chExt cx="12954742" cy="8509000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08AFF49-2E93-9940-B30A-45FD2DCD082E}"/>
                </a:ext>
              </a:extLst>
            </p:cNvPr>
            <p:cNvGrpSpPr/>
            <p:nvPr/>
          </p:nvGrpSpPr>
          <p:grpSpPr>
            <a:xfrm>
              <a:off x="19808" y="1210597"/>
              <a:ext cx="12954742" cy="8509000"/>
              <a:chOff x="19808" y="1210597"/>
              <a:chExt cx="12954742" cy="8509000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59EE00E8-0325-DE48-A324-2105AD0FBF75}"/>
                  </a:ext>
                </a:extLst>
              </p:cNvPr>
              <p:cNvGrpSpPr/>
              <p:nvPr/>
            </p:nvGrpSpPr>
            <p:grpSpPr>
              <a:xfrm>
                <a:off x="19808" y="1210597"/>
                <a:ext cx="12954742" cy="8509000"/>
                <a:chOff x="30198" y="1229311"/>
                <a:chExt cx="12954742" cy="8509000"/>
              </a:xfrm>
            </p:grpSpPr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F9CD32B8-84F4-5541-A233-80A34EC08001}"/>
                    </a:ext>
                  </a:extLst>
                </p:cNvPr>
                <p:cNvGrpSpPr/>
                <p:nvPr/>
              </p:nvGrpSpPr>
              <p:grpSpPr>
                <a:xfrm>
                  <a:off x="30198" y="1229311"/>
                  <a:ext cx="12954742" cy="8509000"/>
                  <a:chOff x="30198" y="1229311"/>
                  <a:chExt cx="12954742" cy="8509000"/>
                </a:xfrm>
              </p:grpSpPr>
              <p:grpSp>
                <p:nvGrpSpPr>
                  <p:cNvPr id="123" name="Group 122">
                    <a:extLst>
                      <a:ext uri="{FF2B5EF4-FFF2-40B4-BE49-F238E27FC236}">
                        <a16:creationId xmlns:a16="http://schemas.microsoft.com/office/drawing/2014/main" id="{A2FBAA1A-0A2D-2943-9B2A-F28FE3E7F4C7}"/>
                      </a:ext>
                    </a:extLst>
                  </p:cNvPr>
                  <p:cNvGrpSpPr/>
                  <p:nvPr/>
                </p:nvGrpSpPr>
                <p:grpSpPr>
                  <a:xfrm>
                    <a:off x="30198" y="1229311"/>
                    <a:ext cx="12954742" cy="8509000"/>
                    <a:chOff x="6484" y="1219594"/>
                    <a:chExt cx="12954742" cy="8509000"/>
                  </a:xfrm>
                </p:grpSpPr>
                <p:grpSp>
                  <p:nvGrpSpPr>
                    <p:cNvPr id="125" name="Group 124">
                      <a:extLst>
                        <a:ext uri="{FF2B5EF4-FFF2-40B4-BE49-F238E27FC236}">
                          <a16:creationId xmlns:a16="http://schemas.microsoft.com/office/drawing/2014/main" id="{4FB45AA7-B162-E845-8754-C878005248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84" y="1219594"/>
                      <a:ext cx="12954742" cy="8509000"/>
                      <a:chOff x="1" y="1227496"/>
                      <a:chExt cx="12954742" cy="8509000"/>
                    </a:xfrm>
                  </p:grpSpPr>
                  <p:sp>
                    <p:nvSpPr>
                      <p:cNvPr id="127" name="Rectangle 126">
                        <a:extLst>
                          <a:ext uri="{FF2B5EF4-FFF2-40B4-BE49-F238E27FC236}">
                            <a16:creationId xmlns:a16="http://schemas.microsoft.com/office/drawing/2014/main" id="{AC7D1C93-7F5F-5943-95BF-2C28353231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" y="1380226"/>
                        <a:ext cx="12954742" cy="835627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 cap="flat">
                        <a:noFill/>
                        <a:miter lim="400000"/>
                      </a:ln>
                      <a:effectLst>
                        <a:outerShdw blurRad="38100" dist="25400" dir="5400000" rotWithShape="0">
                          <a:srgbClr val="000000">
                            <a:alpha val="50000"/>
                          </a:srgbClr>
                        </a:outerShdw>
                      </a:effectLst>
                      <a:sp3d/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none"/>
                    </p:style>
                    <p:txBody>
                      <a:bodyPr rot="0" spcFirstLastPara="1" vertOverflow="overflow" horzOverflow="overflow" vert="horz" wrap="square" lIns="50800" tIns="50800" rIns="50800" bIns="50800" numCol="1" spcCol="38100" rtlCol="0" anchor="ctr">
                        <a:spAutoFit/>
                      </a:bodyPr>
                      <a:lstStyle/>
                      <a:p>
                        <a:pPr marL="0" marR="0" indent="0" algn="ctr" defTabSz="584200" rtl="0" fontAlgn="auto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4000" b="0" i="0" u="none" strike="noStrike" cap="none" spc="0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uFillTx/>
                          <a:latin typeface="+mn-lt"/>
                          <a:ea typeface="+mn-ea"/>
                          <a:cs typeface="+mn-cs"/>
                          <a:sym typeface="Gill Sans"/>
                        </a:endParaRPr>
                      </a:p>
                    </p:txBody>
                  </p:sp>
                  <p:grpSp>
                    <p:nvGrpSpPr>
                      <p:cNvPr id="128" name="Group 127">
                        <a:extLst>
                          <a:ext uri="{FF2B5EF4-FFF2-40B4-BE49-F238E27FC236}">
                            <a16:creationId xmlns:a16="http://schemas.microsoft.com/office/drawing/2014/main" id="{4C39F0A5-9567-A54B-9F04-5096454AF93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5029" y="1227496"/>
                        <a:ext cx="10363200" cy="8509000"/>
                        <a:chOff x="25029" y="1227496"/>
                        <a:chExt cx="10363200" cy="8509000"/>
                      </a:xfrm>
                    </p:grpSpPr>
                    <p:pic>
                      <p:nvPicPr>
                        <p:cNvPr id="129" name="Picture 128">
                          <a:extLst>
                            <a:ext uri="{FF2B5EF4-FFF2-40B4-BE49-F238E27FC236}">
                              <a16:creationId xmlns:a16="http://schemas.microsoft.com/office/drawing/2014/main" id="{CCE27904-972C-AC4D-A0DD-78A76BA4540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5029" y="1227496"/>
                          <a:ext cx="10363200" cy="8509000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130" name="TextBox 129">
                          <a:extLst>
                            <a:ext uri="{FF2B5EF4-FFF2-40B4-BE49-F238E27FC236}">
                              <a16:creationId xmlns:a16="http://schemas.microsoft.com/office/drawing/2014/main" id="{26C6A0F3-3667-A248-A3D6-1F82A34569C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894267" y="3655354"/>
                          <a:ext cx="3035448" cy="52322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12700" cap="flat">
                          <a:noFill/>
                          <a:miter lim="400000"/>
                        </a:ln>
                        <a:effectLst/>
                        <a:sp3d/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none"/>
                      </p:style>
                      <p:txBody>
                        <a:bodyPr wrap="square">
                          <a:spAutoFit/>
                        </a:bodyPr>
                        <a:lstStyle/>
                        <a:p>
                          <a:pPr eaLnBrk="1" hangingPunct="1"/>
                          <a:r>
                            <a:rPr lang="en-US" sz="2800" i="1" dirty="0"/>
                            <a:t>Trace loop</a:t>
                          </a:r>
                        </a:p>
                      </p:txBody>
                    </p:sp>
                  </p:grpSp>
                </p:grpSp>
                <p:pic>
                  <p:nvPicPr>
                    <p:cNvPr id="126" name="Picture 125">
                      <a:extLst>
                        <a:ext uri="{FF2B5EF4-FFF2-40B4-BE49-F238E27FC236}">
                          <a16:creationId xmlns:a16="http://schemas.microsoft.com/office/drawing/2014/main" id="{7A1EDDE1-0E3B-3B4B-9B02-9AC57AF7E95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388307" y="4373872"/>
                      <a:ext cx="5513612" cy="4527108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24" name="Picture 123">
                    <a:extLst>
                      <a:ext uri="{FF2B5EF4-FFF2-40B4-BE49-F238E27FC236}">
                        <a16:creationId xmlns:a16="http://schemas.microsoft.com/office/drawing/2014/main" id="{BF4CAFF8-59E2-F543-AC22-30FEB147C1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15906" y="4391211"/>
                    <a:ext cx="5492496" cy="4509770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436B04FC-0CBD-7E41-99C5-A87C216AAB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617418" y="5375535"/>
                  <a:ext cx="1090494" cy="27030"/>
                </a:xfrm>
                <a:prstGeom prst="line">
                  <a:avLst/>
                </a:prstGeom>
                <a:noFill/>
                <a:ln w="152400" cap="flat">
                  <a:solidFill>
                    <a:srgbClr val="FF0000"/>
                  </a:solidFill>
                  <a:prstDash val="solid"/>
                  <a:miter lim="400000"/>
                  <a:tailEnd type="triangl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B101EC7A-F15A-B744-9314-00DC4F344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6675" y="4358484"/>
                <a:ext cx="5492496" cy="4509770"/>
              </a:xfrm>
              <a:prstGeom prst="rect">
                <a:avLst/>
              </a:prstGeom>
            </p:spPr>
          </p:pic>
        </p:grp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C4549E1-D5A3-F249-B683-A3CF40452B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48444" y="5317128"/>
              <a:ext cx="1090494" cy="27030"/>
            </a:xfrm>
            <a:prstGeom prst="line">
              <a:avLst/>
            </a:prstGeom>
            <a:noFill/>
            <a:ln w="152400" cap="flat">
              <a:solidFill>
                <a:srgbClr val="FF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C1ABDC9-7653-2F44-BB8A-A64B60886BA1}"/>
              </a:ext>
            </a:extLst>
          </p:cNvPr>
          <p:cNvGrpSpPr/>
          <p:nvPr/>
        </p:nvGrpSpPr>
        <p:grpSpPr>
          <a:xfrm>
            <a:off x="152401" y="1379896"/>
            <a:ext cx="12954742" cy="8509000"/>
            <a:chOff x="1" y="1227496"/>
            <a:chExt cx="12954742" cy="850900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4F6A0EA4-0CDD-6B45-B995-E7847C1A24B1}"/>
                </a:ext>
              </a:extLst>
            </p:cNvPr>
            <p:cNvSpPr/>
            <p:nvPr/>
          </p:nvSpPr>
          <p:spPr>
            <a:xfrm>
              <a:off x="1" y="1380226"/>
              <a:ext cx="12954742" cy="835627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83F83633-D0D1-DE46-9CC5-063AA4AF3EC7}"/>
                </a:ext>
              </a:extLst>
            </p:cNvPr>
            <p:cNvGrpSpPr/>
            <p:nvPr/>
          </p:nvGrpSpPr>
          <p:grpSpPr>
            <a:xfrm>
              <a:off x="25029" y="1227496"/>
              <a:ext cx="10688873" cy="8509000"/>
              <a:chOff x="25029" y="1227496"/>
              <a:chExt cx="10688873" cy="8509000"/>
            </a:xfrm>
          </p:grpSpPr>
          <p:pic>
            <p:nvPicPr>
              <p:cNvPr id="186" name="Picture 185">
                <a:extLst>
                  <a:ext uri="{FF2B5EF4-FFF2-40B4-BE49-F238E27FC236}">
                    <a16:creationId xmlns:a16="http://schemas.microsoft.com/office/drawing/2014/main" id="{AEEE8175-92A7-B444-9EF2-82067DAD4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29" y="1227496"/>
                <a:ext cx="10363200" cy="8509000"/>
              </a:xfrm>
              <a:prstGeom prst="rect">
                <a:avLst/>
              </a:prstGeom>
            </p:spPr>
          </p:pic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D6B55E24-4C30-C041-A75F-F98893034244}"/>
                  </a:ext>
                </a:extLst>
              </p:cNvPr>
              <p:cNvSpPr txBox="1"/>
              <p:nvPr/>
            </p:nvSpPr>
            <p:spPr>
              <a:xfrm>
                <a:off x="6887321" y="4629218"/>
                <a:ext cx="3826581" cy="52322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sz="2800" i="1" dirty="0"/>
                  <a:t>Trimmed </a:t>
                </a:r>
                <a:r>
                  <a:rPr lang="en-US" sz="2800" i="1" dirty="0" err="1"/>
                  <a:t>AlphaFold</a:t>
                </a:r>
                <a:r>
                  <a:rPr lang="en-US" sz="2800" i="1" dirty="0"/>
                  <a:t> model</a:t>
                </a:r>
              </a:p>
            </p:txBody>
          </p:sp>
        </p:grp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1205BB44-A726-A041-B137-0434DF303E9B}"/>
              </a:ext>
            </a:extLst>
          </p:cNvPr>
          <p:cNvGrpSpPr/>
          <p:nvPr/>
        </p:nvGrpSpPr>
        <p:grpSpPr>
          <a:xfrm>
            <a:off x="-45571" y="1230030"/>
            <a:ext cx="13244370" cy="8687231"/>
            <a:chOff x="-45571" y="1230030"/>
            <a:chExt cx="13244370" cy="8687231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D7358FE9-B01C-4C41-AA65-C00DBBF500B1}"/>
                </a:ext>
              </a:extLst>
            </p:cNvPr>
            <p:cNvGrpSpPr/>
            <p:nvPr/>
          </p:nvGrpSpPr>
          <p:grpSpPr>
            <a:xfrm>
              <a:off x="-45571" y="1230030"/>
              <a:ext cx="12954742" cy="8687231"/>
              <a:chOff x="-45571" y="1230030"/>
              <a:chExt cx="12954742" cy="8687231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94B00335-1C05-C748-B6D3-28ADEC7A828D}"/>
                  </a:ext>
                </a:extLst>
              </p:cNvPr>
              <p:cNvGrpSpPr/>
              <p:nvPr/>
            </p:nvGrpSpPr>
            <p:grpSpPr>
              <a:xfrm>
                <a:off x="-45571" y="1230030"/>
                <a:ext cx="12954742" cy="8687231"/>
                <a:chOff x="-45571" y="1230030"/>
                <a:chExt cx="12954742" cy="8687231"/>
              </a:xfrm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7AC8470A-866B-E643-982B-0FFFB023E404}"/>
                    </a:ext>
                  </a:extLst>
                </p:cNvPr>
                <p:cNvSpPr/>
                <p:nvPr/>
              </p:nvSpPr>
              <p:spPr>
                <a:xfrm>
                  <a:off x="-45571" y="1230030"/>
                  <a:ext cx="12954742" cy="8356270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0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latin typeface="+mn-lt"/>
                    <a:ea typeface="+mn-ea"/>
                    <a:cs typeface="+mn-cs"/>
                    <a:sym typeface="Gill Sans"/>
                  </a:endParaRPr>
                </a:p>
              </p:txBody>
            </p:sp>
            <p:pic>
              <p:nvPicPr>
                <p:cNvPr id="168" name="Picture 167">
                  <a:extLst>
                    <a:ext uri="{FF2B5EF4-FFF2-40B4-BE49-F238E27FC236}">
                      <a16:creationId xmlns:a16="http://schemas.microsoft.com/office/drawing/2014/main" id="{DA678934-657C-664F-A818-E6C255930A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7497" y="1408261"/>
                  <a:ext cx="10363200" cy="8509000"/>
                </a:xfrm>
                <a:prstGeom prst="rect">
                  <a:avLst/>
                </a:prstGeom>
              </p:spPr>
            </p:pic>
          </p:grpSp>
          <p:pic>
            <p:nvPicPr>
              <p:cNvPr id="189" name="Picture 188">
                <a:extLst>
                  <a:ext uri="{FF2B5EF4-FFF2-40B4-BE49-F238E27FC236}">
                    <a16:creationId xmlns:a16="http://schemas.microsoft.com/office/drawing/2014/main" id="{544DC688-D330-B949-8F75-CC554C05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alphaModFix amt="81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90" y="1397393"/>
                <a:ext cx="10363200" cy="8509000"/>
              </a:xfrm>
              <a:prstGeom prst="rect">
                <a:avLst/>
              </a:prstGeom>
            </p:spPr>
          </p:pic>
        </p:grp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41DBA8F8-D865-DD4E-994E-3B06FA07A6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66555" y="3517045"/>
              <a:ext cx="617858" cy="402135"/>
            </a:xfrm>
            <a:prstGeom prst="line">
              <a:avLst/>
            </a:prstGeom>
            <a:noFill/>
            <a:ln w="114300" cap="flat">
              <a:solidFill>
                <a:srgbClr val="0070C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C9180B03-BE35-AF4A-AC61-588E010E4C59}"/>
                </a:ext>
              </a:extLst>
            </p:cNvPr>
            <p:cNvSpPr txBox="1"/>
            <p:nvPr/>
          </p:nvSpPr>
          <p:spPr>
            <a:xfrm>
              <a:off x="10086124" y="3850654"/>
              <a:ext cx="3112675" cy="2041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b="1" dirty="0">
                  <a:solidFill>
                    <a:srgbClr val="0070C0"/>
                  </a:solidFill>
                </a:rPr>
                <a:t>Rebuilt</a:t>
              </a:r>
            </a:p>
            <a:p>
              <a:pPr algn="l"/>
              <a:r>
                <a:rPr kumimoji="0" lang="en-US" b="1" u="none" strike="noStrike" cap="none" spc="0" normalizeH="0" dirty="0" err="1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AlphaFold</a:t>
              </a:r>
              <a:r>
                <a:rPr kumimoji="0" lang="en-US" b="1" u="none" strike="noStrike" cap="none" spc="0" normalizeH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 model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2C81A4A-A667-FF44-8B23-466048A07AAC}"/>
                </a:ext>
              </a:extLst>
            </p:cNvPr>
            <p:cNvSpPr txBox="1"/>
            <p:nvPr/>
          </p:nvSpPr>
          <p:spPr>
            <a:xfrm>
              <a:off x="11106337" y="2846427"/>
              <a:ext cx="1880258" cy="748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b="1" dirty="0">
                  <a:solidFill>
                    <a:srgbClr val="F899B8"/>
                  </a:solidFill>
                </a:rPr>
                <a:t>7mjs</a:t>
              </a:r>
              <a:endParaRPr kumimoji="0" lang="en-US" b="1" u="none" strike="noStrike" cap="none" spc="0" normalizeH="0" dirty="0">
                <a:ln>
                  <a:noFill/>
                </a:ln>
                <a:solidFill>
                  <a:srgbClr val="F899B8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42A87732-E1CF-B54B-8AC0-2703792322A6}"/>
                </a:ext>
              </a:extLst>
            </p:cNvPr>
            <p:cNvCxnSpPr>
              <a:cxnSpLocks/>
              <a:stCxn id="193" idx="1"/>
            </p:cNvCxnSpPr>
            <p:nvPr/>
          </p:nvCxnSpPr>
          <p:spPr>
            <a:xfrm flipH="1" flipV="1">
              <a:off x="10515603" y="2911307"/>
              <a:ext cx="590734" cy="309582"/>
            </a:xfrm>
            <a:prstGeom prst="line">
              <a:avLst/>
            </a:prstGeom>
            <a:noFill/>
            <a:ln w="114300" cap="flat">
              <a:solidFill>
                <a:srgbClr val="F899B8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411869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144DC03-E8DE-6943-9FCB-DB4CC2C56D36}"/>
              </a:ext>
            </a:extLst>
          </p:cNvPr>
          <p:cNvSpPr txBox="1"/>
          <p:nvPr/>
        </p:nvSpPr>
        <p:spPr>
          <a:xfrm>
            <a:off x="208702" y="305582"/>
            <a:ext cx="12625493" cy="876978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551" i="1" dirty="0" err="1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AlphaFold</a:t>
            </a:r>
            <a:r>
              <a:rPr lang="en-US" sz="4551" i="1" dirty="0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 models 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959EE-8B3F-6D49-8F85-4C561EFB2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13274" r="9469" b="17830"/>
          <a:stretch/>
        </p:blipFill>
        <p:spPr>
          <a:xfrm>
            <a:off x="251465" y="3684329"/>
            <a:ext cx="3515863" cy="2385789"/>
          </a:xfrm>
          <a:prstGeom prst="rect">
            <a:avLst/>
          </a:prstGeom>
        </p:spPr>
      </p:pic>
      <p:sp>
        <p:nvSpPr>
          <p:cNvPr id="11" name="AutoShape 13">
            <a:extLst>
              <a:ext uri="{FF2B5EF4-FFF2-40B4-BE49-F238E27FC236}">
                <a16:creationId xmlns:a16="http://schemas.microsoft.com/office/drawing/2014/main" id="{A04DACEF-C4C1-424E-85C9-9E5EE10C37D7}"/>
              </a:ext>
            </a:extLst>
          </p:cNvPr>
          <p:cNvSpPr>
            <a:spLocks/>
          </p:cNvSpPr>
          <p:nvPr/>
        </p:nvSpPr>
        <p:spPr bwMode="auto">
          <a:xfrm>
            <a:off x="4160876" y="3591725"/>
            <a:ext cx="7999040" cy="1066382"/>
          </a:xfrm>
          <a:prstGeom prst="roundRect">
            <a:avLst>
              <a:gd name="adj" fmla="val 34319"/>
            </a:avLst>
          </a:prstGeom>
          <a:solidFill>
            <a:schemeClr val="accent6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jump-start structure determination by X-ray and </a:t>
            </a:r>
            <a:r>
              <a:rPr lang="en-US" altLang="x-none" sz="2800" i="1" dirty="0" err="1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CryoEM</a:t>
            </a:r>
            <a:endParaRPr lang="en-US" altLang="x-none" sz="28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id="{DE96A8F5-0199-AA40-A4C0-92AD48C82D57}"/>
              </a:ext>
            </a:extLst>
          </p:cNvPr>
          <p:cNvSpPr>
            <a:spLocks/>
          </p:cNvSpPr>
          <p:nvPr/>
        </p:nvSpPr>
        <p:spPr bwMode="auto">
          <a:xfrm>
            <a:off x="3465094" y="5095493"/>
            <a:ext cx="9095874" cy="1060860"/>
          </a:xfrm>
          <a:prstGeom prst="roundRect">
            <a:avLst>
              <a:gd name="adj" fmla="val 34319"/>
            </a:avLst>
          </a:prstGeom>
          <a:solidFill>
            <a:srgbClr val="ECE83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can be iteratively improved with a density map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8EAA6DA2-4380-2645-8D7E-DD31DECF1B4A}"/>
              </a:ext>
            </a:extLst>
          </p:cNvPr>
          <p:cNvSpPr>
            <a:spLocks/>
          </p:cNvSpPr>
          <p:nvPr/>
        </p:nvSpPr>
        <p:spPr bwMode="auto">
          <a:xfrm>
            <a:off x="4160876" y="6882023"/>
            <a:ext cx="7999040" cy="1066382"/>
          </a:xfrm>
          <a:prstGeom prst="roundRect">
            <a:avLst>
              <a:gd name="adj" fmla="val 34319"/>
            </a:avLst>
          </a:prstGeom>
          <a:solidFill>
            <a:srgbClr val="FFC0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allow a new work-flow for structure determination</a:t>
            </a:r>
          </a:p>
        </p:txBody>
      </p:sp>
      <p:sp>
        <p:nvSpPr>
          <p:cNvPr id="14" name="AutoShape 13">
            <a:extLst>
              <a:ext uri="{FF2B5EF4-FFF2-40B4-BE49-F238E27FC236}">
                <a16:creationId xmlns:a16="http://schemas.microsoft.com/office/drawing/2014/main" id="{ECB8A058-8840-FE45-887E-BE04D7234103}"/>
              </a:ext>
            </a:extLst>
          </p:cNvPr>
          <p:cNvSpPr>
            <a:spLocks/>
          </p:cNvSpPr>
          <p:nvPr/>
        </p:nvSpPr>
        <p:spPr bwMode="auto">
          <a:xfrm>
            <a:off x="4160876" y="3577931"/>
            <a:ext cx="7999040" cy="1066382"/>
          </a:xfrm>
          <a:prstGeom prst="roundRect">
            <a:avLst>
              <a:gd name="adj" fmla="val 34319"/>
            </a:avLst>
          </a:prstGeom>
          <a:solidFill>
            <a:schemeClr val="accent6">
              <a:lumMod val="40000"/>
              <a:lumOff val="60000"/>
              <a:alpha val="78257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x-none" sz="28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7" name="AutoShape 13">
            <a:extLst>
              <a:ext uri="{FF2B5EF4-FFF2-40B4-BE49-F238E27FC236}">
                <a16:creationId xmlns:a16="http://schemas.microsoft.com/office/drawing/2014/main" id="{79F5107F-2C67-A843-A7A4-F029F1DE5928}"/>
              </a:ext>
            </a:extLst>
          </p:cNvPr>
          <p:cNvSpPr>
            <a:spLocks/>
          </p:cNvSpPr>
          <p:nvPr/>
        </p:nvSpPr>
        <p:spPr bwMode="auto">
          <a:xfrm>
            <a:off x="4160876" y="6868229"/>
            <a:ext cx="7999040" cy="1066382"/>
          </a:xfrm>
          <a:prstGeom prst="roundRect">
            <a:avLst>
              <a:gd name="adj" fmla="val 34319"/>
            </a:avLst>
          </a:prstGeom>
          <a:solidFill>
            <a:srgbClr val="FFC000">
              <a:alpha val="76566"/>
            </a:srgb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x-none" sz="28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6" name="AutoShape 13">
            <a:extLst>
              <a:ext uri="{FF2B5EF4-FFF2-40B4-BE49-F238E27FC236}">
                <a16:creationId xmlns:a16="http://schemas.microsoft.com/office/drawing/2014/main" id="{978BCD72-3249-4B4E-B240-9D09086DC17A}"/>
              </a:ext>
            </a:extLst>
          </p:cNvPr>
          <p:cNvSpPr>
            <a:spLocks/>
          </p:cNvSpPr>
          <p:nvPr/>
        </p:nvSpPr>
        <p:spPr bwMode="auto">
          <a:xfrm>
            <a:off x="3767328" y="2013819"/>
            <a:ext cx="5662863" cy="1066382"/>
          </a:xfrm>
          <a:prstGeom prst="roundRect">
            <a:avLst>
              <a:gd name="adj" fmla="val 34319"/>
            </a:avLst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are great </a:t>
            </a:r>
            <a:r>
              <a:rPr lang="en-US" altLang="x-none" sz="2800" b="1" i="1" dirty="0">
                <a:solidFill>
                  <a:schemeClr val="accent5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hypotheses</a:t>
            </a:r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 for protein structures</a:t>
            </a:r>
          </a:p>
        </p:txBody>
      </p:sp>
      <p:sp>
        <p:nvSpPr>
          <p:cNvPr id="18" name="AutoShape 13">
            <a:extLst>
              <a:ext uri="{FF2B5EF4-FFF2-40B4-BE49-F238E27FC236}">
                <a16:creationId xmlns:a16="http://schemas.microsoft.com/office/drawing/2014/main" id="{42F7E020-4745-FD4B-B296-2B540FFCD966}"/>
              </a:ext>
            </a:extLst>
          </p:cNvPr>
          <p:cNvSpPr>
            <a:spLocks/>
          </p:cNvSpPr>
          <p:nvPr/>
        </p:nvSpPr>
        <p:spPr bwMode="auto">
          <a:xfrm>
            <a:off x="3767328" y="2013819"/>
            <a:ext cx="5662863" cy="1066382"/>
          </a:xfrm>
          <a:prstGeom prst="roundRect">
            <a:avLst>
              <a:gd name="adj" fmla="val 34319"/>
            </a:avLst>
          </a:prstGeom>
          <a:solidFill>
            <a:schemeClr val="accent1">
              <a:lumMod val="40000"/>
              <a:lumOff val="60000"/>
              <a:alpha val="69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x-none" sz="28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368699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128D06B-ACC1-6F4B-81DB-41E970064388}"/>
              </a:ext>
            </a:extLst>
          </p:cNvPr>
          <p:cNvSpPr txBox="1"/>
          <p:nvPr/>
        </p:nvSpPr>
        <p:spPr>
          <a:xfrm>
            <a:off x="208702" y="509090"/>
            <a:ext cx="12625493" cy="8769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4551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Iterative </a:t>
            </a:r>
            <a:r>
              <a:rPr lang="en-US" sz="4551" i="1" dirty="0" err="1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AlphaFold</a:t>
            </a:r>
            <a:r>
              <a:rPr lang="en-US" sz="4551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 prediction and rebuilding</a:t>
            </a:r>
            <a:endParaRPr lang="en-US" sz="3200" i="1" dirty="0">
              <a:solidFill>
                <a:schemeClr val="tx1"/>
              </a:solidFill>
              <a:latin typeface="Helvetica"/>
              <a:ea typeface="ヒラギノ角ゴ ProN W3" charset="0"/>
              <a:cs typeface="Helvetica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9FA572E-5AE5-1344-AB52-C3EDF5D5A345}"/>
              </a:ext>
            </a:extLst>
          </p:cNvPr>
          <p:cNvGrpSpPr/>
          <p:nvPr/>
        </p:nvGrpSpPr>
        <p:grpSpPr>
          <a:xfrm>
            <a:off x="-45571" y="1230030"/>
            <a:ext cx="13244370" cy="8687231"/>
            <a:chOff x="-45571" y="1230030"/>
            <a:chExt cx="13244370" cy="868723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D8C2333-0BEF-9847-9F57-28CD9B088CA5}"/>
                </a:ext>
              </a:extLst>
            </p:cNvPr>
            <p:cNvGrpSpPr/>
            <p:nvPr/>
          </p:nvGrpSpPr>
          <p:grpSpPr>
            <a:xfrm>
              <a:off x="-45571" y="1230030"/>
              <a:ext cx="12954742" cy="8687231"/>
              <a:chOff x="-45571" y="1230030"/>
              <a:chExt cx="12954742" cy="8687231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61DE330F-30D8-3B43-BBE5-0935BFDDF105}"/>
                  </a:ext>
                </a:extLst>
              </p:cNvPr>
              <p:cNvGrpSpPr/>
              <p:nvPr/>
            </p:nvGrpSpPr>
            <p:grpSpPr>
              <a:xfrm>
                <a:off x="-45571" y="1230030"/>
                <a:ext cx="12954742" cy="8687231"/>
                <a:chOff x="-45571" y="1230030"/>
                <a:chExt cx="12954742" cy="8687231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7C2FC96F-54C1-8B40-929D-4016173D7A11}"/>
                    </a:ext>
                  </a:extLst>
                </p:cNvPr>
                <p:cNvSpPr/>
                <p:nvPr/>
              </p:nvSpPr>
              <p:spPr>
                <a:xfrm>
                  <a:off x="-45571" y="1230030"/>
                  <a:ext cx="12954742" cy="8356270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0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latin typeface="+mn-lt"/>
                    <a:ea typeface="+mn-ea"/>
                    <a:cs typeface="+mn-cs"/>
                    <a:sym typeface="Gill Sans"/>
                  </a:endParaRPr>
                </a:p>
              </p:txBody>
            </p:sp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FCD2A4BC-3684-564D-8314-30B9D7C86C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7497" y="1408261"/>
                  <a:ext cx="10363200" cy="8509000"/>
                </a:xfrm>
                <a:prstGeom prst="rect">
                  <a:avLst/>
                </a:prstGeom>
              </p:spPr>
            </p:pic>
          </p:grpSp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267295BE-9D00-E940-B232-1B9B64163F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81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90" y="1397393"/>
                <a:ext cx="10363200" cy="8509000"/>
              </a:xfrm>
              <a:prstGeom prst="rect">
                <a:avLst/>
              </a:prstGeom>
            </p:spPr>
          </p:pic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8FAB548-ACC6-9845-9BD2-5E8F30F76E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66555" y="3517045"/>
              <a:ext cx="617858" cy="402135"/>
            </a:xfrm>
            <a:prstGeom prst="line">
              <a:avLst/>
            </a:prstGeom>
            <a:noFill/>
            <a:ln w="114300" cap="flat">
              <a:solidFill>
                <a:srgbClr val="0070C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E14782C-ACBF-0B40-A6F3-EB2D957E72BA}"/>
                </a:ext>
              </a:extLst>
            </p:cNvPr>
            <p:cNvSpPr txBox="1"/>
            <p:nvPr/>
          </p:nvSpPr>
          <p:spPr>
            <a:xfrm>
              <a:off x="10086124" y="3850654"/>
              <a:ext cx="3112675" cy="2041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b="1" dirty="0">
                  <a:solidFill>
                    <a:srgbClr val="0070C0"/>
                  </a:solidFill>
                </a:rPr>
                <a:t>Rebuilt</a:t>
              </a:r>
            </a:p>
            <a:p>
              <a:pPr algn="l"/>
              <a:r>
                <a:rPr kumimoji="0" lang="en-US" b="1" u="none" strike="noStrike" cap="none" spc="0" normalizeH="0" dirty="0" err="1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AlphaFold</a:t>
              </a:r>
              <a:r>
                <a:rPr kumimoji="0" lang="en-US" b="1" u="none" strike="noStrike" cap="none" spc="0" normalizeH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 model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78B971-7F6C-0248-BA89-D7188B82121A}"/>
                </a:ext>
              </a:extLst>
            </p:cNvPr>
            <p:cNvSpPr txBox="1"/>
            <p:nvPr/>
          </p:nvSpPr>
          <p:spPr>
            <a:xfrm>
              <a:off x="11106337" y="2846427"/>
              <a:ext cx="1880258" cy="748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b="1" dirty="0">
                  <a:solidFill>
                    <a:srgbClr val="F899B8"/>
                  </a:solidFill>
                </a:rPr>
                <a:t>7mjs</a:t>
              </a:r>
              <a:endParaRPr kumimoji="0" lang="en-US" b="1" u="none" strike="noStrike" cap="none" spc="0" normalizeH="0" dirty="0">
                <a:ln>
                  <a:noFill/>
                </a:ln>
                <a:solidFill>
                  <a:srgbClr val="F899B8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974E3B8-3CCD-3A4E-A465-870FEA3589BB}"/>
                </a:ext>
              </a:extLst>
            </p:cNvPr>
            <p:cNvCxnSpPr>
              <a:cxnSpLocks/>
              <a:stCxn id="61" idx="1"/>
            </p:cNvCxnSpPr>
            <p:nvPr/>
          </p:nvCxnSpPr>
          <p:spPr>
            <a:xfrm flipH="1" flipV="1">
              <a:off x="10515603" y="2911307"/>
              <a:ext cx="590734" cy="309582"/>
            </a:xfrm>
            <a:prstGeom prst="line">
              <a:avLst/>
            </a:prstGeom>
            <a:noFill/>
            <a:ln w="114300" cap="flat">
              <a:solidFill>
                <a:srgbClr val="F899B8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651EAC6D-7CED-CB4A-A368-D3531E3822E3}"/>
              </a:ext>
            </a:extLst>
          </p:cNvPr>
          <p:cNvGrpSpPr/>
          <p:nvPr/>
        </p:nvGrpSpPr>
        <p:grpSpPr>
          <a:xfrm>
            <a:off x="-28330" y="1230030"/>
            <a:ext cx="12954742" cy="8687231"/>
            <a:chOff x="-45571" y="1230030"/>
            <a:chExt cx="12954742" cy="8687231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9ED87151-4C0E-1741-9A54-EFCEA7F712A2}"/>
                </a:ext>
              </a:extLst>
            </p:cNvPr>
            <p:cNvGrpSpPr/>
            <p:nvPr/>
          </p:nvGrpSpPr>
          <p:grpSpPr>
            <a:xfrm>
              <a:off x="-45571" y="1230030"/>
              <a:ext cx="12954742" cy="8687231"/>
              <a:chOff x="-45571" y="1230030"/>
              <a:chExt cx="12954742" cy="8687231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8096148-17BE-E64C-A5BE-8672A18C0FF4}"/>
                  </a:ext>
                </a:extLst>
              </p:cNvPr>
              <p:cNvSpPr/>
              <p:nvPr/>
            </p:nvSpPr>
            <p:spPr>
              <a:xfrm>
                <a:off x="-45571" y="1230030"/>
                <a:ext cx="12954742" cy="835627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22D668C1-837F-C546-BBD1-E9AA3E3D7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97" y="1408261"/>
                <a:ext cx="10363200" cy="8509000"/>
              </a:xfrm>
              <a:prstGeom prst="rect">
                <a:avLst/>
              </a:prstGeom>
            </p:spPr>
          </p:pic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0065CB2-16C9-DD46-A55F-2244F6628D46}"/>
                </a:ext>
              </a:extLst>
            </p:cNvPr>
            <p:cNvSpPr txBox="1"/>
            <p:nvPr/>
          </p:nvSpPr>
          <p:spPr>
            <a:xfrm>
              <a:off x="7362809" y="4548945"/>
              <a:ext cx="3112675" cy="1395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b="1" dirty="0">
                  <a:solidFill>
                    <a:srgbClr val="0070C0"/>
                  </a:solidFill>
                </a:rPr>
                <a:t>Rebuilt</a:t>
              </a:r>
            </a:p>
            <a:p>
              <a:pPr algn="l"/>
              <a:r>
                <a:rPr kumimoji="0" lang="en-US" b="1" u="none" strike="noStrike" cap="none" spc="0" normalizeH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model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2C356D-40AE-2C42-B913-15863C0D37EA}"/>
              </a:ext>
            </a:extLst>
          </p:cNvPr>
          <p:cNvGrpSpPr/>
          <p:nvPr/>
        </p:nvGrpSpPr>
        <p:grpSpPr>
          <a:xfrm>
            <a:off x="-45572" y="1230030"/>
            <a:ext cx="13050371" cy="8687231"/>
            <a:chOff x="-45572" y="1230030"/>
            <a:chExt cx="13050371" cy="8687231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FAB7A76-4C28-AA41-83BD-C11ABBF733E6}"/>
                </a:ext>
              </a:extLst>
            </p:cNvPr>
            <p:cNvGrpSpPr/>
            <p:nvPr/>
          </p:nvGrpSpPr>
          <p:grpSpPr>
            <a:xfrm>
              <a:off x="-45572" y="1230030"/>
              <a:ext cx="13050371" cy="8687231"/>
              <a:chOff x="-45572" y="1230030"/>
              <a:chExt cx="13050371" cy="8687231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A434C49-62FE-2D4D-8B75-C34508BD8CAB}"/>
                  </a:ext>
                </a:extLst>
              </p:cNvPr>
              <p:cNvGrpSpPr/>
              <p:nvPr/>
            </p:nvGrpSpPr>
            <p:grpSpPr>
              <a:xfrm>
                <a:off x="-45572" y="1230030"/>
                <a:ext cx="13050371" cy="8687231"/>
                <a:chOff x="-45572" y="1230030"/>
                <a:chExt cx="13050371" cy="8687231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6C6232C-F9DE-FB4A-9A88-3CEEF3BAE5F8}"/>
                    </a:ext>
                  </a:extLst>
                </p:cNvPr>
                <p:cNvSpPr/>
                <p:nvPr/>
              </p:nvSpPr>
              <p:spPr>
                <a:xfrm>
                  <a:off x="-45572" y="1230030"/>
                  <a:ext cx="13050371" cy="8523570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0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latin typeface="+mn-lt"/>
                    <a:ea typeface="+mn-ea"/>
                    <a:cs typeface="+mn-cs"/>
                    <a:sym typeface="Gill Sans"/>
                  </a:endParaRPr>
                </a:p>
              </p:txBody>
            </p:sp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5BF7A809-D058-874F-8682-840F396258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7497" y="1408261"/>
                  <a:ext cx="10363200" cy="8509000"/>
                </a:xfrm>
                <a:prstGeom prst="rect">
                  <a:avLst/>
                </a:prstGeom>
              </p:spPr>
            </p:pic>
          </p:grp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5662A810-9930-BD46-91A8-D6060A75D1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6387" y="6040472"/>
                <a:ext cx="946485" cy="1144094"/>
              </a:xfrm>
              <a:prstGeom prst="line">
                <a:avLst/>
              </a:prstGeom>
              <a:noFill/>
              <a:ln w="114300" cap="flat">
                <a:solidFill>
                  <a:srgbClr val="CA3332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371A04A4-3287-9B4C-8C24-BC662ABAB208}"/>
                  </a:ext>
                </a:extLst>
              </p:cNvPr>
              <p:cNvSpPr txBox="1"/>
              <p:nvPr/>
            </p:nvSpPr>
            <p:spPr>
              <a:xfrm>
                <a:off x="7362809" y="4548945"/>
                <a:ext cx="4989612" cy="13952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l"/>
                <a:r>
                  <a:rPr lang="en-US" b="1" dirty="0">
                    <a:solidFill>
                      <a:srgbClr val="0070C0"/>
                    </a:solidFill>
                  </a:rPr>
                  <a:t>Rebuilt m</a:t>
                </a:r>
                <a:r>
                  <a:rPr kumimoji="0" lang="en-US" b="1" u="none" strike="noStrike" cap="none" spc="0" normalizeH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rPr>
                  <a:t>odel as a template …</a:t>
                </a:r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8A99244-C5A8-A64B-ACAA-CA8CFA99CBC2}"/>
                </a:ext>
              </a:extLst>
            </p:cNvPr>
            <p:cNvSpPr txBox="1"/>
            <p:nvPr/>
          </p:nvSpPr>
          <p:spPr>
            <a:xfrm>
              <a:off x="7687631" y="7000487"/>
              <a:ext cx="5059671" cy="2041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b="1" dirty="0">
                  <a:solidFill>
                    <a:srgbClr val="C00000"/>
                  </a:solidFill>
                </a:rPr>
                <a:t>… can we get a </a:t>
              </a:r>
              <a:r>
                <a:rPr kumimoji="0" lang="en-US" b="1" u="none" strike="noStrike" cap="none" spc="0" normalizeH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better </a:t>
              </a:r>
              <a:r>
                <a:rPr kumimoji="0" lang="en-US" b="1" u="none" strike="noStrike" cap="none" spc="0" normalizeH="0" dirty="0" err="1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AlphaFold</a:t>
              </a:r>
              <a:r>
                <a:rPr kumimoji="0" lang="en-US" b="1" u="none" strike="noStrike" cap="none" spc="0" normalizeH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 model?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732034F-C13C-7B45-8D73-872113ADDF2C}"/>
              </a:ext>
            </a:extLst>
          </p:cNvPr>
          <p:cNvSpPr txBox="1"/>
          <p:nvPr/>
        </p:nvSpPr>
        <p:spPr>
          <a:xfrm>
            <a:off x="5193792" y="9264220"/>
            <a:ext cx="82926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400" i="1" dirty="0"/>
              <a:t>Data from 7mjs, Cater, R.J., et al. (2021). Nature 595, 315–319</a:t>
            </a: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85771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144DC03-E8DE-6943-9FCB-DB4CC2C56D36}"/>
              </a:ext>
            </a:extLst>
          </p:cNvPr>
          <p:cNvSpPr txBox="1"/>
          <p:nvPr/>
        </p:nvSpPr>
        <p:spPr>
          <a:xfrm>
            <a:off x="208702" y="305582"/>
            <a:ext cx="12625493" cy="876978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551" i="1" dirty="0" err="1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AlphaFold</a:t>
            </a:r>
            <a:r>
              <a:rPr lang="en-US" sz="4551" i="1" dirty="0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 models 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959EE-8B3F-6D49-8F85-4C561EFB2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13274" r="9469" b="17830"/>
          <a:stretch/>
        </p:blipFill>
        <p:spPr>
          <a:xfrm>
            <a:off x="251465" y="3684329"/>
            <a:ext cx="3515863" cy="2385789"/>
          </a:xfrm>
          <a:prstGeom prst="rect">
            <a:avLst/>
          </a:prstGeom>
        </p:spPr>
      </p:pic>
      <p:sp>
        <p:nvSpPr>
          <p:cNvPr id="10" name="AutoShape 13">
            <a:extLst>
              <a:ext uri="{FF2B5EF4-FFF2-40B4-BE49-F238E27FC236}">
                <a16:creationId xmlns:a16="http://schemas.microsoft.com/office/drawing/2014/main" id="{260575A3-151B-9A4B-9F58-750F8276156E}"/>
              </a:ext>
            </a:extLst>
          </p:cNvPr>
          <p:cNvSpPr>
            <a:spLocks/>
          </p:cNvSpPr>
          <p:nvPr/>
        </p:nvSpPr>
        <p:spPr bwMode="auto">
          <a:xfrm>
            <a:off x="3767328" y="2013819"/>
            <a:ext cx="5662863" cy="1066382"/>
          </a:xfrm>
          <a:prstGeom prst="roundRect">
            <a:avLst>
              <a:gd name="adj" fmla="val 34319"/>
            </a:avLst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are great </a:t>
            </a:r>
            <a:r>
              <a:rPr lang="en-US" altLang="x-none" sz="2800" b="1" i="1" dirty="0">
                <a:solidFill>
                  <a:schemeClr val="accent5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hypotheses</a:t>
            </a:r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 for protein structures</a:t>
            </a:r>
          </a:p>
        </p:txBody>
      </p:sp>
      <p:sp>
        <p:nvSpPr>
          <p:cNvPr id="11" name="AutoShape 13">
            <a:extLst>
              <a:ext uri="{FF2B5EF4-FFF2-40B4-BE49-F238E27FC236}">
                <a16:creationId xmlns:a16="http://schemas.microsoft.com/office/drawing/2014/main" id="{A04DACEF-C4C1-424E-85C9-9E5EE10C37D7}"/>
              </a:ext>
            </a:extLst>
          </p:cNvPr>
          <p:cNvSpPr>
            <a:spLocks/>
          </p:cNvSpPr>
          <p:nvPr/>
        </p:nvSpPr>
        <p:spPr bwMode="auto">
          <a:xfrm>
            <a:off x="4160876" y="3591725"/>
            <a:ext cx="7999040" cy="1066382"/>
          </a:xfrm>
          <a:prstGeom prst="roundRect">
            <a:avLst>
              <a:gd name="adj" fmla="val 34319"/>
            </a:avLst>
          </a:prstGeom>
          <a:solidFill>
            <a:schemeClr val="accent6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jump-start structure determination by X-ray and </a:t>
            </a:r>
            <a:r>
              <a:rPr lang="en-US" altLang="x-none" sz="2800" i="1" dirty="0" err="1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CryoEM</a:t>
            </a:r>
            <a:endParaRPr lang="en-US" altLang="x-none" sz="28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id="{DE96A8F5-0199-AA40-A4C0-92AD48C82D57}"/>
              </a:ext>
            </a:extLst>
          </p:cNvPr>
          <p:cNvSpPr>
            <a:spLocks/>
          </p:cNvSpPr>
          <p:nvPr/>
        </p:nvSpPr>
        <p:spPr bwMode="auto">
          <a:xfrm>
            <a:off x="3447841" y="5178880"/>
            <a:ext cx="9095874" cy="1060860"/>
          </a:xfrm>
          <a:prstGeom prst="roundRect">
            <a:avLst>
              <a:gd name="adj" fmla="val 34319"/>
            </a:avLst>
          </a:prstGeom>
          <a:solidFill>
            <a:srgbClr val="ECE83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can be iteratively improved with a density map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8EAA6DA2-4380-2645-8D7E-DD31DECF1B4A}"/>
              </a:ext>
            </a:extLst>
          </p:cNvPr>
          <p:cNvSpPr>
            <a:spLocks/>
          </p:cNvSpPr>
          <p:nvPr/>
        </p:nvSpPr>
        <p:spPr bwMode="auto">
          <a:xfrm>
            <a:off x="4160876" y="6882023"/>
            <a:ext cx="7999040" cy="1066382"/>
          </a:xfrm>
          <a:prstGeom prst="roundRect">
            <a:avLst>
              <a:gd name="adj" fmla="val 34319"/>
            </a:avLst>
          </a:prstGeom>
          <a:solidFill>
            <a:srgbClr val="FFC0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allow a new work-flow for structure determination</a:t>
            </a:r>
          </a:p>
        </p:txBody>
      </p:sp>
    </p:spTree>
    <p:extLst>
      <p:ext uri="{BB962C8B-B14F-4D97-AF65-F5344CB8AC3E}">
        <p14:creationId xmlns:p14="http://schemas.microsoft.com/office/powerpoint/2010/main" val="4190359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74878E-4B90-9C4E-B7F1-E0E39A720112}"/>
              </a:ext>
            </a:extLst>
          </p:cNvPr>
          <p:cNvSpPr txBox="1"/>
          <p:nvPr/>
        </p:nvSpPr>
        <p:spPr>
          <a:xfrm>
            <a:off x="555504" y="3570587"/>
            <a:ext cx="4002255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1000" dirty="0">
                <a:latin typeface="Courier" pitchFamily="2" charset="0"/>
              </a:rPr>
              <a:t>EVQLVESGGGLVQPGGSLRLSCAASGFN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I</a:t>
            </a:r>
            <a:r>
              <a:rPr lang="en-US" sz="1000" dirty="0">
                <a:latin typeface="Courier" pitchFamily="2" charset="0"/>
              </a:rPr>
              <a:t>YSSS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I</a:t>
            </a:r>
            <a:r>
              <a:rPr lang="en-US" sz="1000" dirty="0">
                <a:latin typeface="Courier" pitchFamily="2" charset="0"/>
              </a:rPr>
              <a:t>HWVRQAPGKGLEWVAYI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............................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F</a:t>
            </a:r>
            <a:r>
              <a:rPr lang="en-US" sz="1000" dirty="0">
                <a:latin typeface="Courier" pitchFamily="2" charset="0"/>
              </a:rPr>
              <a:t>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M</a:t>
            </a:r>
            <a:r>
              <a:rPr lang="en-US" sz="1000" dirty="0">
                <a:latin typeface="Courier" pitchFamily="2" charset="0"/>
              </a:rPr>
              <a:t>........Q........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..................K.........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Y</a:t>
            </a:r>
            <a:r>
              <a:rPr lang="en-US" sz="1000" dirty="0">
                <a:latin typeface="Courier" pitchFamily="2" charset="0"/>
              </a:rPr>
              <a:t>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L</a:t>
            </a:r>
            <a:r>
              <a:rPr lang="en-US" sz="1000" dirty="0">
                <a:latin typeface="Courier" pitchFamily="2" charset="0"/>
              </a:rPr>
              <a:t>.......A.........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..............A.............................V......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....................A..............................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............................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L</a:t>
            </a:r>
            <a:r>
              <a:rPr lang="en-US" sz="1000" dirty="0">
                <a:latin typeface="Courier" pitchFamily="2" charset="0"/>
              </a:rPr>
              <a:t>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V</a:t>
            </a:r>
            <a:r>
              <a:rPr lang="en-US" sz="1000" dirty="0">
                <a:latin typeface="Courier" pitchFamily="2" charset="0"/>
              </a:rPr>
              <a:t>....E............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.........A...................................Q.....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AF6DC1-7A0B-CA49-84A9-6D480591C88F}"/>
              </a:ext>
            </a:extLst>
          </p:cNvPr>
          <p:cNvSpPr txBox="1"/>
          <p:nvPr/>
        </p:nvSpPr>
        <p:spPr>
          <a:xfrm>
            <a:off x="555504" y="2041577"/>
            <a:ext cx="5574895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tx1"/>
                </a:solidFill>
              </a:rPr>
              <a:t>Sequence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tx1"/>
                </a:solidFill>
              </a:rPr>
              <a:t>Multiple sequence alignment</a:t>
            </a:r>
            <a:endParaRPr kumimoji="0" lang="en-US" sz="3200" i="1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A112D3-B5CB-A742-984B-366C7EF1754B}"/>
              </a:ext>
            </a:extLst>
          </p:cNvPr>
          <p:cNvSpPr txBox="1"/>
          <p:nvPr/>
        </p:nvSpPr>
        <p:spPr>
          <a:xfrm>
            <a:off x="208702" y="509090"/>
            <a:ext cx="12625493" cy="8769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4551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Initial  </a:t>
            </a:r>
            <a:r>
              <a:rPr lang="en-US" sz="4551" i="1" dirty="0" err="1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AlphaFold</a:t>
            </a:r>
            <a:r>
              <a:rPr lang="en-US" sz="4551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 prediction …</a:t>
            </a:r>
            <a:endParaRPr lang="en-US" sz="3200" i="1" dirty="0">
              <a:solidFill>
                <a:schemeClr val="tx1"/>
              </a:solidFill>
              <a:latin typeface="Helvetica"/>
              <a:ea typeface="ヒラギノ角ゴ ProN W3" charset="0"/>
              <a:cs typeface="Helvetic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FFB404-F0C1-DF43-B321-C16FD11C9D81}"/>
              </a:ext>
            </a:extLst>
          </p:cNvPr>
          <p:cNvSpPr txBox="1"/>
          <p:nvPr/>
        </p:nvSpPr>
        <p:spPr>
          <a:xfrm>
            <a:off x="9366146" y="2465777"/>
            <a:ext cx="252105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3200" i="1" dirty="0">
                <a:solidFill>
                  <a:schemeClr val="tx1"/>
                </a:solidFill>
              </a:rPr>
              <a:t>3D prediction</a:t>
            </a:r>
            <a:endParaRPr kumimoji="0" lang="en-US" sz="3200" i="1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6CC5D4-FFF7-AE44-A24B-62C1868B3069}"/>
              </a:ext>
            </a:extLst>
          </p:cNvPr>
          <p:cNvGrpSpPr/>
          <p:nvPr/>
        </p:nvGrpSpPr>
        <p:grpSpPr>
          <a:xfrm>
            <a:off x="6270083" y="2481417"/>
            <a:ext cx="2601514" cy="1871284"/>
            <a:chOff x="6270083" y="2481417"/>
            <a:chExt cx="2601514" cy="1871284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4509555-70DA-6242-B6AD-369C5380A6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20999" y="4352700"/>
              <a:ext cx="849841" cy="1"/>
            </a:xfrm>
            <a:prstGeom prst="lin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1AC793-CF53-9943-90EE-E613BDB620E6}"/>
                </a:ext>
              </a:extLst>
            </p:cNvPr>
            <p:cNvSpPr txBox="1"/>
            <p:nvPr/>
          </p:nvSpPr>
          <p:spPr>
            <a:xfrm>
              <a:off x="6270083" y="2481417"/>
              <a:ext cx="2601514" cy="1087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3200" b="1" i="1" dirty="0">
                  <a:solidFill>
                    <a:srgbClr val="7030A0"/>
                  </a:solidFill>
                </a:rPr>
                <a:t>21 million parameters</a:t>
              </a:r>
              <a:endParaRPr kumimoji="0" lang="en-US" sz="3200" b="1" i="1" u="none" strike="noStrike" cap="none" spc="0" normalizeH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Gill San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BCF4BE5-4F11-5A43-99D5-88F41759C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6" b="8217"/>
          <a:stretch/>
        </p:blipFill>
        <p:spPr>
          <a:xfrm>
            <a:off x="8130750" y="3785694"/>
            <a:ext cx="4703445" cy="27594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DEB3B1E-58E8-064F-8644-8874645C5AA2}"/>
              </a:ext>
            </a:extLst>
          </p:cNvPr>
          <p:cNvGrpSpPr/>
          <p:nvPr/>
        </p:nvGrpSpPr>
        <p:grpSpPr>
          <a:xfrm>
            <a:off x="417095" y="8526911"/>
            <a:ext cx="9970489" cy="769441"/>
            <a:chOff x="1838229" y="8600247"/>
            <a:chExt cx="8772012" cy="7694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BCAD93-6DC0-5849-B21F-33E74F3AEE47}"/>
                </a:ext>
              </a:extLst>
            </p:cNvPr>
            <p:cNvSpPr txBox="1"/>
            <p:nvPr/>
          </p:nvSpPr>
          <p:spPr>
            <a:xfrm>
              <a:off x="1838229" y="8600247"/>
              <a:ext cx="8772012" cy="769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eaLnBrk="1" hangingPunct="1"/>
              <a:r>
                <a:rPr lang="en-US" altLang="x-none" sz="4400" i="1" dirty="0">
                  <a:solidFill>
                    <a:schemeClr val="tx1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The prediction is poor in the loop region</a:t>
              </a:r>
              <a:endParaRPr lang="en-US" sz="44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2682CA8-D1AA-5A46-AAD5-AE5098BCE9AF}"/>
                </a:ext>
              </a:extLst>
            </p:cNvPr>
            <p:cNvCxnSpPr>
              <a:cxnSpLocks/>
            </p:cNvCxnSpPr>
            <p:nvPr/>
          </p:nvCxnSpPr>
          <p:spPr>
            <a:xfrm>
              <a:off x="1838229" y="8984968"/>
              <a:ext cx="500174" cy="0"/>
            </a:xfrm>
            <a:prstGeom prst="lin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9FEA42-114F-E54D-9A9C-AAFCE27B8C72}"/>
              </a:ext>
            </a:extLst>
          </p:cNvPr>
          <p:cNvCxnSpPr>
            <a:cxnSpLocks/>
          </p:cNvCxnSpPr>
          <p:nvPr/>
        </p:nvCxnSpPr>
        <p:spPr>
          <a:xfrm flipH="1" flipV="1">
            <a:off x="12252483" y="4626579"/>
            <a:ext cx="393626" cy="659820"/>
          </a:xfrm>
          <a:prstGeom prst="line">
            <a:avLst/>
          </a:prstGeom>
          <a:noFill/>
          <a:ln w="127000" cap="flat">
            <a:solidFill>
              <a:srgbClr val="00BD4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A4D296A-674D-B142-B2BC-D3693A8900A0}"/>
              </a:ext>
            </a:extLst>
          </p:cNvPr>
          <p:cNvSpPr txBox="1"/>
          <p:nvPr/>
        </p:nvSpPr>
        <p:spPr>
          <a:xfrm>
            <a:off x="5193792" y="9264220"/>
            <a:ext cx="82926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400" i="1" dirty="0"/>
              <a:t>Data from 7mjs, Cater, R.J., et al. (2021). Nature 595, 315–319</a:t>
            </a: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3277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74878E-4B90-9C4E-B7F1-E0E39A720112}"/>
              </a:ext>
            </a:extLst>
          </p:cNvPr>
          <p:cNvSpPr txBox="1"/>
          <p:nvPr/>
        </p:nvSpPr>
        <p:spPr>
          <a:xfrm>
            <a:off x="555504" y="3570587"/>
            <a:ext cx="4002255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1000" dirty="0">
                <a:latin typeface="Courier" pitchFamily="2" charset="0"/>
              </a:rPr>
              <a:t>EVQLVESGGGLVQPGGSLRLSCAASGFN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I</a:t>
            </a:r>
            <a:r>
              <a:rPr lang="en-US" sz="1000" dirty="0">
                <a:latin typeface="Courier" pitchFamily="2" charset="0"/>
              </a:rPr>
              <a:t>YSSS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I</a:t>
            </a:r>
            <a:r>
              <a:rPr lang="en-US" sz="1000" dirty="0">
                <a:latin typeface="Courier" pitchFamily="2" charset="0"/>
              </a:rPr>
              <a:t>HWVRQAPGKGLEWVAYI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............................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F</a:t>
            </a:r>
            <a:r>
              <a:rPr lang="en-US" sz="1000" dirty="0">
                <a:latin typeface="Courier" pitchFamily="2" charset="0"/>
              </a:rPr>
              <a:t>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M</a:t>
            </a:r>
            <a:r>
              <a:rPr lang="en-US" sz="1000" dirty="0">
                <a:latin typeface="Courier" pitchFamily="2" charset="0"/>
              </a:rPr>
              <a:t>........Q........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..................K.........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Y</a:t>
            </a:r>
            <a:r>
              <a:rPr lang="en-US" sz="1000" dirty="0">
                <a:latin typeface="Courier" pitchFamily="2" charset="0"/>
              </a:rPr>
              <a:t>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L</a:t>
            </a:r>
            <a:r>
              <a:rPr lang="en-US" sz="1000" dirty="0">
                <a:latin typeface="Courier" pitchFamily="2" charset="0"/>
              </a:rPr>
              <a:t>.......A.........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..............A.............................V......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....................A..............................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............................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L</a:t>
            </a:r>
            <a:r>
              <a:rPr lang="en-US" sz="1000" dirty="0">
                <a:latin typeface="Courier" pitchFamily="2" charset="0"/>
              </a:rPr>
              <a:t>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V</a:t>
            </a:r>
            <a:r>
              <a:rPr lang="en-US" sz="1000" dirty="0">
                <a:latin typeface="Courier" pitchFamily="2" charset="0"/>
              </a:rPr>
              <a:t>....E............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.........A...................................Q.....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AF6DC1-7A0B-CA49-84A9-6D480591C88F}"/>
              </a:ext>
            </a:extLst>
          </p:cNvPr>
          <p:cNvSpPr txBox="1"/>
          <p:nvPr/>
        </p:nvSpPr>
        <p:spPr>
          <a:xfrm>
            <a:off x="555504" y="2041577"/>
            <a:ext cx="5574895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tx1"/>
                </a:solidFill>
              </a:rPr>
              <a:t>Sequence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tx1"/>
                </a:solidFill>
              </a:rPr>
              <a:t>Multiple sequence alignment</a:t>
            </a:r>
            <a:endParaRPr kumimoji="0" lang="en-US" sz="3200" i="1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A112D3-B5CB-A742-984B-366C7EF1754B}"/>
              </a:ext>
            </a:extLst>
          </p:cNvPr>
          <p:cNvSpPr txBox="1"/>
          <p:nvPr/>
        </p:nvSpPr>
        <p:spPr>
          <a:xfrm>
            <a:off x="208702" y="509090"/>
            <a:ext cx="12625493" cy="8769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4551" i="1" dirty="0" err="1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AlphaFold</a:t>
            </a:r>
            <a:r>
              <a:rPr lang="en-US" sz="4551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 prediction with a template</a:t>
            </a:r>
            <a:endParaRPr lang="en-US" sz="3200" i="1" dirty="0">
              <a:solidFill>
                <a:schemeClr val="tx1"/>
              </a:solidFill>
              <a:latin typeface="Helvetica"/>
              <a:ea typeface="ヒラギノ角ゴ ProN W3" charset="0"/>
              <a:cs typeface="Helvetica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071C887-1D93-5D4D-8F6A-5D20ED7055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" b="9524"/>
          <a:stretch/>
        </p:blipFill>
        <p:spPr>
          <a:xfrm>
            <a:off x="1023341" y="5498188"/>
            <a:ext cx="3658235" cy="25228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75C02FB-2480-4C4E-979E-5DBA7E4DDB25}"/>
              </a:ext>
            </a:extLst>
          </p:cNvPr>
          <p:cNvSpPr txBox="1"/>
          <p:nvPr/>
        </p:nvSpPr>
        <p:spPr>
          <a:xfrm>
            <a:off x="1183349" y="5498188"/>
            <a:ext cx="215960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3200" i="1" dirty="0">
                <a:solidFill>
                  <a:schemeClr val="tx1"/>
                </a:solidFill>
              </a:rPr>
              <a:t>Template</a:t>
            </a:r>
            <a:endParaRPr kumimoji="0" lang="en-US" sz="3200" i="1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0A770F-BF29-AC4B-AF6A-5361A6526A60}"/>
              </a:ext>
            </a:extLst>
          </p:cNvPr>
          <p:cNvGrpSpPr/>
          <p:nvPr/>
        </p:nvGrpSpPr>
        <p:grpSpPr>
          <a:xfrm>
            <a:off x="8118280" y="2464626"/>
            <a:ext cx="4700016" cy="4077872"/>
            <a:chOff x="8118280" y="2464626"/>
            <a:chExt cx="4700016" cy="40778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1703D32-234D-0647-8028-4D750A521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17"/>
            <a:stretch/>
          </p:blipFill>
          <p:spPr>
            <a:xfrm>
              <a:off x="8118280" y="3026848"/>
              <a:ext cx="4700016" cy="351565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0EFED26-2566-1F4E-8CBE-39EE8AB8FE51}"/>
                </a:ext>
              </a:extLst>
            </p:cNvPr>
            <p:cNvSpPr txBox="1"/>
            <p:nvPr/>
          </p:nvSpPr>
          <p:spPr>
            <a:xfrm>
              <a:off x="9373123" y="2464626"/>
              <a:ext cx="2481255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3200" i="1" dirty="0">
                  <a:solidFill>
                    <a:schemeClr val="tx1"/>
                  </a:solidFill>
                </a:rPr>
                <a:t>3D prediction</a:t>
              </a:r>
              <a:endParaRPr kumimoji="0" lang="en-US" sz="3200" i="1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7B68F8B-DB09-7349-B32C-9063AF738BE9}"/>
              </a:ext>
            </a:extLst>
          </p:cNvPr>
          <p:cNvGrpSpPr/>
          <p:nvPr/>
        </p:nvGrpSpPr>
        <p:grpSpPr>
          <a:xfrm>
            <a:off x="417095" y="8526911"/>
            <a:ext cx="12417099" cy="1446550"/>
            <a:chOff x="1838229" y="8600247"/>
            <a:chExt cx="10924534" cy="144655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A928496-B99B-4340-A32E-477A52E1228B}"/>
                </a:ext>
              </a:extLst>
            </p:cNvPr>
            <p:cNvSpPr txBox="1"/>
            <p:nvPr/>
          </p:nvSpPr>
          <p:spPr>
            <a:xfrm>
              <a:off x="1838229" y="8600247"/>
              <a:ext cx="10924534" cy="1446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eaLnBrk="1" hangingPunct="1"/>
              <a:r>
                <a:rPr lang="en-US" altLang="x-none" sz="4400" i="1" dirty="0">
                  <a:solidFill>
                    <a:schemeClr val="tx1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The new prediction is even better than the template</a:t>
              </a:r>
              <a:endParaRPr lang="en-US" sz="44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9C76699-5F26-4443-A7ED-4E999428A9C6}"/>
                </a:ext>
              </a:extLst>
            </p:cNvPr>
            <p:cNvCxnSpPr>
              <a:cxnSpLocks/>
            </p:cNvCxnSpPr>
            <p:nvPr/>
          </p:nvCxnSpPr>
          <p:spPr>
            <a:xfrm>
              <a:off x="1838229" y="8984968"/>
              <a:ext cx="500174" cy="0"/>
            </a:xfrm>
            <a:prstGeom prst="lin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66F6E1-7B06-8944-B3D0-F91BDAC5000C}"/>
              </a:ext>
            </a:extLst>
          </p:cNvPr>
          <p:cNvGrpSpPr/>
          <p:nvPr/>
        </p:nvGrpSpPr>
        <p:grpSpPr>
          <a:xfrm>
            <a:off x="3513221" y="7719151"/>
            <a:ext cx="9320974" cy="769441"/>
            <a:chOff x="3173780" y="7545259"/>
            <a:chExt cx="7887252" cy="76944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5E16F4D-A5FA-3644-8389-A53917482265}"/>
                </a:ext>
              </a:extLst>
            </p:cNvPr>
            <p:cNvSpPr txBox="1"/>
            <p:nvPr/>
          </p:nvSpPr>
          <p:spPr>
            <a:xfrm>
              <a:off x="3173780" y="7545259"/>
              <a:ext cx="7887252" cy="769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eaLnBrk="1" hangingPunct="1"/>
              <a:r>
                <a:rPr lang="en-US" altLang="x-none" sz="4400" i="1" dirty="0">
                  <a:solidFill>
                    <a:schemeClr val="tx1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Yes, the template improves prediction</a:t>
              </a:r>
              <a:endParaRPr lang="en-US" sz="44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486F5D5-47E6-3C48-8D96-EA10ACC8051E}"/>
                </a:ext>
              </a:extLst>
            </p:cNvPr>
            <p:cNvCxnSpPr>
              <a:cxnSpLocks/>
              <a:stCxn id="48" idx="1"/>
            </p:cNvCxnSpPr>
            <p:nvPr/>
          </p:nvCxnSpPr>
          <p:spPr>
            <a:xfrm>
              <a:off x="3173780" y="7929980"/>
              <a:ext cx="500174" cy="0"/>
            </a:xfrm>
            <a:prstGeom prst="lin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6655720-9591-E440-9D86-DD77652B141C}"/>
              </a:ext>
            </a:extLst>
          </p:cNvPr>
          <p:cNvGrpSpPr/>
          <p:nvPr/>
        </p:nvGrpSpPr>
        <p:grpSpPr>
          <a:xfrm>
            <a:off x="5773891" y="2481417"/>
            <a:ext cx="3097706" cy="4544545"/>
            <a:chOff x="5773891" y="2481417"/>
            <a:chExt cx="3097706" cy="454454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1698A98-06B2-9F4A-8309-10833BE4644C}"/>
                </a:ext>
              </a:extLst>
            </p:cNvPr>
            <p:cNvGrpSpPr/>
            <p:nvPr/>
          </p:nvGrpSpPr>
          <p:grpSpPr>
            <a:xfrm>
              <a:off x="6270083" y="2481417"/>
              <a:ext cx="2601514" cy="2684020"/>
              <a:chOff x="6270083" y="2481417"/>
              <a:chExt cx="2601514" cy="2684020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CA215F1-43F0-8340-B274-E1956A8678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20999" y="5165436"/>
                <a:ext cx="849841" cy="1"/>
              </a:xfrm>
              <a:prstGeom prst="line">
                <a:avLst/>
              </a:prstGeom>
              <a:noFill/>
              <a:ln w="76200" cap="flat">
                <a:solidFill>
                  <a:schemeClr val="tx1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525256E-AFBA-CE4B-96D1-EEA5B83A8162}"/>
                  </a:ext>
                </a:extLst>
              </p:cNvPr>
              <p:cNvSpPr txBox="1"/>
              <p:nvPr/>
            </p:nvSpPr>
            <p:spPr>
              <a:xfrm>
                <a:off x="6270083" y="2481417"/>
                <a:ext cx="2601514" cy="1087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l"/>
                <a:r>
                  <a:rPr lang="en-US" sz="3200" b="1" i="1" dirty="0">
                    <a:solidFill>
                      <a:srgbClr val="7030A0"/>
                    </a:solidFill>
                  </a:rPr>
                  <a:t>21 million parameters</a:t>
                </a:r>
                <a:endParaRPr kumimoji="0" lang="en-US" sz="3200" b="1" i="1" u="none" strike="noStrike" cap="none" spc="0" normalizeH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sym typeface="Gill San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E77E38-31FA-2B4B-877C-19BC12D0CBA7}"/>
                </a:ext>
              </a:extLst>
            </p:cNvPr>
            <p:cNvSpPr txBox="1"/>
            <p:nvPr/>
          </p:nvSpPr>
          <p:spPr>
            <a:xfrm>
              <a:off x="6018083" y="5465280"/>
              <a:ext cx="215960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2400" i="1" dirty="0">
                  <a:solidFill>
                    <a:schemeClr val="tx1"/>
                  </a:solidFill>
                </a:rPr>
                <a:t>Backbone angles</a:t>
              </a:r>
              <a:endParaRPr kumimoji="0" lang="en-US" sz="2400" i="1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10CC4A8-C626-9A49-B328-375FF9A7DB98}"/>
                </a:ext>
              </a:extLst>
            </p:cNvPr>
            <p:cNvSpPr txBox="1"/>
            <p:nvPr/>
          </p:nvSpPr>
          <p:spPr>
            <a:xfrm>
              <a:off x="5773891" y="6184706"/>
              <a:ext cx="3097706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2400" i="1" dirty="0">
                  <a:solidFill>
                    <a:schemeClr val="tx1"/>
                  </a:solidFill>
                </a:rPr>
                <a:t>Focus attention on residues that are close</a:t>
              </a:r>
              <a:endParaRPr kumimoji="0" lang="en-US" sz="2400" i="1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DD01CE6-1871-F940-8B51-0DB70FAEF926}"/>
              </a:ext>
            </a:extLst>
          </p:cNvPr>
          <p:cNvCxnSpPr>
            <a:cxnSpLocks/>
          </p:cNvCxnSpPr>
          <p:nvPr/>
        </p:nvCxnSpPr>
        <p:spPr>
          <a:xfrm flipH="1" flipV="1">
            <a:off x="4230756" y="6245748"/>
            <a:ext cx="393626" cy="659820"/>
          </a:xfrm>
          <a:prstGeom prst="line">
            <a:avLst/>
          </a:prstGeom>
          <a:noFill/>
          <a:ln w="1270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2BC1EC-10FA-3749-A09A-F28D701F0E90}"/>
              </a:ext>
            </a:extLst>
          </p:cNvPr>
          <p:cNvCxnSpPr>
            <a:cxnSpLocks/>
          </p:cNvCxnSpPr>
          <p:nvPr/>
        </p:nvCxnSpPr>
        <p:spPr>
          <a:xfrm flipH="1" flipV="1">
            <a:off x="12424670" y="4090577"/>
            <a:ext cx="393626" cy="659820"/>
          </a:xfrm>
          <a:prstGeom prst="line">
            <a:avLst/>
          </a:prstGeom>
          <a:noFill/>
          <a:ln w="127000" cap="flat">
            <a:solidFill>
              <a:srgbClr val="00BD4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E6A02D0-7E53-8243-A94F-537579475834}"/>
              </a:ext>
            </a:extLst>
          </p:cNvPr>
          <p:cNvSpPr txBox="1"/>
          <p:nvPr/>
        </p:nvSpPr>
        <p:spPr>
          <a:xfrm>
            <a:off x="5193792" y="9264220"/>
            <a:ext cx="82926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400" i="1" dirty="0"/>
              <a:t>Data from 7mjs, Cater, R.J., et al. (2021). Nature 595, 315–319</a:t>
            </a: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68606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FA112D3-B5CB-A742-984B-366C7EF1754B}"/>
              </a:ext>
            </a:extLst>
          </p:cNvPr>
          <p:cNvSpPr txBox="1"/>
          <p:nvPr/>
        </p:nvSpPr>
        <p:spPr>
          <a:xfrm>
            <a:off x="208702" y="509090"/>
            <a:ext cx="12625493" cy="8769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4551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Iterative </a:t>
            </a:r>
            <a:r>
              <a:rPr lang="en-US" sz="4551" i="1" dirty="0" err="1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AlphaFold</a:t>
            </a:r>
            <a:r>
              <a:rPr lang="en-US" sz="4551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 prediction and rebuilding</a:t>
            </a:r>
            <a:endParaRPr lang="en-US" sz="3200" i="1" dirty="0">
              <a:solidFill>
                <a:schemeClr val="tx1"/>
              </a:solidFill>
              <a:latin typeface="Helvetica"/>
              <a:ea typeface="ヒラギノ角ゴ ProN W3" charset="0"/>
              <a:cs typeface="Helvetica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928496-B99B-4340-A32E-477A52E1228B}"/>
              </a:ext>
            </a:extLst>
          </p:cNvPr>
          <p:cNvSpPr txBox="1"/>
          <p:nvPr/>
        </p:nvSpPr>
        <p:spPr>
          <a:xfrm>
            <a:off x="352927" y="8600247"/>
            <a:ext cx="897395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eaLnBrk="1" hangingPunct="1"/>
            <a:r>
              <a:rPr lang="en-US" sz="32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Note this </a:t>
            </a:r>
            <a:r>
              <a:rPr lang="en-US" sz="3200" i="1" dirty="0" err="1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AlphaFold</a:t>
            </a:r>
            <a:r>
              <a:rPr lang="en-US" sz="32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 model is superimposed, not refined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79A1C37-6B36-0244-AF10-DAB03FC25AC2}"/>
              </a:ext>
            </a:extLst>
          </p:cNvPr>
          <p:cNvGrpSpPr/>
          <p:nvPr/>
        </p:nvGrpSpPr>
        <p:grpSpPr>
          <a:xfrm>
            <a:off x="1320800" y="1386068"/>
            <a:ext cx="10515600" cy="6388865"/>
            <a:chOff x="1320800" y="1386068"/>
            <a:chExt cx="10515600" cy="638886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7FD7502-82A5-844D-8F96-FD67B64A8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77" b="15940"/>
            <a:stretch/>
          </p:blipFill>
          <p:spPr>
            <a:xfrm>
              <a:off x="1320800" y="1386068"/>
              <a:ext cx="10363200" cy="63888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495C1B6-B50F-424E-98EE-86C0523D1754}"/>
                </a:ext>
              </a:extLst>
            </p:cNvPr>
            <p:cNvSpPr txBox="1"/>
            <p:nvPr/>
          </p:nvSpPr>
          <p:spPr>
            <a:xfrm>
              <a:off x="8427453" y="6666137"/>
              <a:ext cx="3408947" cy="1087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3200" b="1" i="1" dirty="0">
                  <a:solidFill>
                    <a:srgbClr val="00B050"/>
                  </a:solidFill>
                </a:rPr>
                <a:t>Initial </a:t>
              </a:r>
              <a:r>
                <a:rPr lang="en-US" sz="3200" b="1" i="1" dirty="0" err="1">
                  <a:solidFill>
                    <a:srgbClr val="00B050"/>
                  </a:solidFill>
                </a:rPr>
                <a:t>Alphafold</a:t>
              </a:r>
              <a:r>
                <a:rPr lang="en-US" sz="3200" b="1" i="1" dirty="0">
                  <a:solidFill>
                    <a:srgbClr val="00B050"/>
                  </a:solidFill>
                </a:rPr>
                <a:t> prediction</a:t>
              </a:r>
              <a:endParaRPr kumimoji="0" lang="en-US" sz="3200" b="1" i="1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D5B9908-A5C2-FF48-BBDD-34000DDF2752}"/>
              </a:ext>
            </a:extLst>
          </p:cNvPr>
          <p:cNvGrpSpPr/>
          <p:nvPr/>
        </p:nvGrpSpPr>
        <p:grpSpPr>
          <a:xfrm>
            <a:off x="1320800" y="1386068"/>
            <a:ext cx="10363200" cy="6388865"/>
            <a:chOff x="1320800" y="1386068"/>
            <a:chExt cx="10363200" cy="6388865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FD17386-A2B5-DD47-9849-C026E7CA07FE}"/>
                </a:ext>
              </a:extLst>
            </p:cNvPr>
            <p:cNvGrpSpPr/>
            <p:nvPr/>
          </p:nvGrpSpPr>
          <p:grpSpPr>
            <a:xfrm>
              <a:off x="1320800" y="1386068"/>
              <a:ext cx="10363200" cy="6388865"/>
              <a:chOff x="1320800" y="1386068"/>
              <a:chExt cx="10363200" cy="6388865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89425B5F-2480-3145-81FC-6330466E7F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77" b="15940"/>
              <a:stretch/>
            </p:blipFill>
            <p:spPr>
              <a:xfrm>
                <a:off x="1320800" y="1386068"/>
                <a:ext cx="10363200" cy="6388865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F65B507-CF3F-A848-B46A-0F70B17C6C46}"/>
                  </a:ext>
                </a:extLst>
              </p:cNvPr>
              <p:cNvSpPr txBox="1"/>
              <p:nvPr/>
            </p:nvSpPr>
            <p:spPr>
              <a:xfrm>
                <a:off x="9900907" y="6657787"/>
                <a:ext cx="1775327" cy="10958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l"/>
                <a:r>
                  <a:rPr lang="en-US" sz="3200" b="1" i="1" dirty="0">
                    <a:solidFill>
                      <a:schemeClr val="accent1"/>
                    </a:solidFill>
                  </a:rPr>
                  <a:t>Rebuilt cycle 1</a:t>
                </a:r>
              </a:p>
            </p:txBody>
          </p:sp>
        </p:grp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18E1286-2779-A748-AF87-6C22118122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31369" y="3818021"/>
              <a:ext cx="866273" cy="240633"/>
            </a:xfrm>
            <a:prstGeom prst="line">
              <a:avLst/>
            </a:prstGeom>
            <a:noFill/>
            <a:ln w="111125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35239E4-8F02-C64C-B7F3-9BB130ACB0EE}"/>
              </a:ext>
            </a:extLst>
          </p:cNvPr>
          <p:cNvGrpSpPr/>
          <p:nvPr/>
        </p:nvGrpSpPr>
        <p:grpSpPr>
          <a:xfrm>
            <a:off x="1320800" y="1386068"/>
            <a:ext cx="10668000" cy="6541265"/>
            <a:chOff x="1320800" y="1386068"/>
            <a:chExt cx="10668000" cy="654126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1859AB6-91C1-D94A-8C13-2AF945D7BA54}"/>
                </a:ext>
              </a:extLst>
            </p:cNvPr>
            <p:cNvGrpSpPr/>
            <p:nvPr/>
          </p:nvGrpSpPr>
          <p:grpSpPr>
            <a:xfrm>
              <a:off x="1320800" y="1386068"/>
              <a:ext cx="10668000" cy="6541265"/>
              <a:chOff x="1320800" y="1386068"/>
              <a:chExt cx="10668000" cy="6541265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63E1A414-A3EF-A249-AAB1-CC62DA3DE2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77" b="14149"/>
              <a:stretch/>
            </p:blipFill>
            <p:spPr>
              <a:xfrm>
                <a:off x="1320800" y="1386068"/>
                <a:ext cx="10363200" cy="6541265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54003E7-D011-554D-A600-A677B38DFB8A}"/>
                  </a:ext>
                </a:extLst>
              </p:cNvPr>
              <p:cNvSpPr txBox="1"/>
              <p:nvPr/>
            </p:nvSpPr>
            <p:spPr>
              <a:xfrm>
                <a:off x="8983579" y="6839856"/>
                <a:ext cx="3005221" cy="10874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l"/>
                <a:r>
                  <a:rPr lang="en-US" sz="3200" b="1" i="1" dirty="0" err="1">
                    <a:solidFill>
                      <a:srgbClr val="00BD42"/>
                    </a:solidFill>
                  </a:rPr>
                  <a:t>AlphaFold</a:t>
                </a:r>
                <a:endParaRPr lang="en-US" sz="3200" b="1" i="1" dirty="0">
                  <a:solidFill>
                    <a:srgbClr val="00BD42"/>
                  </a:solidFill>
                </a:endParaRPr>
              </a:p>
              <a:p>
                <a:pPr algn="l"/>
                <a:r>
                  <a:rPr lang="en-US" sz="3200" b="1" i="1" dirty="0">
                    <a:solidFill>
                      <a:srgbClr val="00BD42"/>
                    </a:solidFill>
                  </a:rPr>
                  <a:t>with template</a:t>
                </a:r>
              </a:p>
            </p:txBody>
          </p:sp>
        </p:grp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9C3750E-A9B5-DE4E-A56B-40D62D9B6E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31368" y="3818020"/>
              <a:ext cx="866273" cy="240633"/>
            </a:xfrm>
            <a:prstGeom prst="line">
              <a:avLst/>
            </a:prstGeom>
            <a:noFill/>
            <a:ln w="111125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874691D-DF7F-484E-8479-9182BC84A054}"/>
              </a:ext>
            </a:extLst>
          </p:cNvPr>
          <p:cNvGrpSpPr/>
          <p:nvPr/>
        </p:nvGrpSpPr>
        <p:grpSpPr>
          <a:xfrm>
            <a:off x="1320800" y="1386068"/>
            <a:ext cx="10367083" cy="6541265"/>
            <a:chOff x="1320800" y="1386068"/>
            <a:chExt cx="10367083" cy="6541265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1B4349D8-33FB-8346-BD2A-995AC797C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77" b="14149"/>
            <a:stretch/>
          </p:blipFill>
          <p:spPr>
            <a:xfrm>
              <a:off x="1320800" y="1386068"/>
              <a:ext cx="10363200" cy="6541265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15755D0-05C9-0648-8503-06E35FD148D0}"/>
                </a:ext>
              </a:extLst>
            </p:cNvPr>
            <p:cNvSpPr txBox="1"/>
            <p:nvPr/>
          </p:nvSpPr>
          <p:spPr>
            <a:xfrm>
              <a:off x="9912556" y="6818537"/>
              <a:ext cx="1775327" cy="1087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3200" b="1" i="1" dirty="0">
                  <a:solidFill>
                    <a:srgbClr val="3945C1"/>
                  </a:solidFill>
                </a:rPr>
                <a:t>Rebuilt cycle 2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8C20CBE-0796-6F4F-8665-B66E413F227A}"/>
              </a:ext>
            </a:extLst>
          </p:cNvPr>
          <p:cNvGrpSpPr/>
          <p:nvPr/>
        </p:nvGrpSpPr>
        <p:grpSpPr>
          <a:xfrm>
            <a:off x="1320800" y="1386068"/>
            <a:ext cx="10515600" cy="6541265"/>
            <a:chOff x="1320800" y="1386068"/>
            <a:chExt cx="10515600" cy="654126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027FCBA-CD69-FD4E-88D4-7EBEBDE0E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77" b="14149"/>
            <a:stretch/>
          </p:blipFill>
          <p:spPr>
            <a:xfrm>
              <a:off x="1320800" y="1386068"/>
              <a:ext cx="10363200" cy="6541265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BD1E0B0-4F64-F644-8983-AA99E0EC30F8}"/>
                </a:ext>
              </a:extLst>
            </p:cNvPr>
            <p:cNvSpPr txBox="1"/>
            <p:nvPr/>
          </p:nvSpPr>
          <p:spPr>
            <a:xfrm>
              <a:off x="8831179" y="6687456"/>
              <a:ext cx="3005221" cy="1087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3200" b="1" i="1" dirty="0" err="1">
                  <a:solidFill>
                    <a:srgbClr val="00BD42"/>
                  </a:solidFill>
                </a:rPr>
                <a:t>AlphaFold</a:t>
              </a:r>
              <a:endParaRPr lang="en-US" sz="3200" b="1" i="1" dirty="0">
                <a:solidFill>
                  <a:srgbClr val="00BD42"/>
                </a:solidFill>
              </a:endParaRPr>
            </a:p>
            <a:p>
              <a:pPr algn="l"/>
              <a:r>
                <a:rPr lang="en-US" sz="3200" b="1" i="1" dirty="0">
                  <a:solidFill>
                    <a:srgbClr val="00BD42"/>
                  </a:solidFill>
                </a:rPr>
                <a:t>cycle 3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EB1F18C-04FB-0049-B2C8-58D3F9D877A3}"/>
              </a:ext>
            </a:extLst>
          </p:cNvPr>
          <p:cNvGrpSpPr/>
          <p:nvPr/>
        </p:nvGrpSpPr>
        <p:grpSpPr>
          <a:xfrm>
            <a:off x="1320800" y="1386068"/>
            <a:ext cx="10591800" cy="6766168"/>
            <a:chOff x="1320800" y="1386068"/>
            <a:chExt cx="10591800" cy="676616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C11AA76-A8B8-CE4F-B5BA-10EE475C1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77" b="15940"/>
            <a:stretch/>
          </p:blipFill>
          <p:spPr>
            <a:xfrm>
              <a:off x="1320800" y="1386068"/>
              <a:ext cx="10363200" cy="6388865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78E25D7-47CB-9A45-90B9-90041458E703}"/>
                </a:ext>
              </a:extLst>
            </p:cNvPr>
            <p:cNvSpPr txBox="1"/>
            <p:nvPr/>
          </p:nvSpPr>
          <p:spPr>
            <a:xfrm>
              <a:off x="8907379" y="6572316"/>
              <a:ext cx="3005221" cy="1579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3200" b="1" i="1" dirty="0" err="1">
                  <a:solidFill>
                    <a:srgbClr val="00B050"/>
                  </a:solidFill>
                </a:rPr>
                <a:t>AlphaFold</a:t>
              </a:r>
              <a:r>
                <a:rPr lang="en-US" sz="3200" b="1" i="1" dirty="0">
                  <a:solidFill>
                    <a:srgbClr val="00B050"/>
                  </a:solidFill>
                </a:rPr>
                <a:t> cycle 4</a:t>
              </a:r>
            </a:p>
            <a:p>
              <a:pPr algn="l"/>
              <a:endParaRPr kumimoji="0" lang="en-US" sz="3200" b="1" i="1" u="none" strike="noStrike" cap="none" spc="0" normalizeH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5249376-0A84-E749-A034-B205EE2CCD02}"/>
              </a:ext>
            </a:extLst>
          </p:cNvPr>
          <p:cNvGrpSpPr/>
          <p:nvPr/>
        </p:nvGrpSpPr>
        <p:grpSpPr>
          <a:xfrm>
            <a:off x="1320800" y="1305508"/>
            <a:ext cx="10591800" cy="6855078"/>
            <a:chOff x="1320800" y="1404806"/>
            <a:chExt cx="10591800" cy="6855078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A4353336-CF2D-E241-98D3-70B33FF71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2" b="12450"/>
            <a:stretch/>
          </p:blipFill>
          <p:spPr>
            <a:xfrm>
              <a:off x="1320800" y="1404806"/>
              <a:ext cx="10363200" cy="6766168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BD61AC7-879E-E744-845F-28E03742EB45}"/>
                </a:ext>
              </a:extLst>
            </p:cNvPr>
            <p:cNvSpPr txBox="1"/>
            <p:nvPr/>
          </p:nvSpPr>
          <p:spPr>
            <a:xfrm>
              <a:off x="8907379" y="6679964"/>
              <a:ext cx="3005221" cy="1579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3200" b="1" i="1" dirty="0" err="1">
                  <a:solidFill>
                    <a:srgbClr val="00B050"/>
                  </a:solidFill>
                </a:rPr>
                <a:t>AlphaFold</a:t>
              </a:r>
              <a:r>
                <a:rPr lang="en-US" sz="3200" b="1" i="1" dirty="0">
                  <a:solidFill>
                    <a:srgbClr val="00B050"/>
                  </a:solidFill>
                </a:rPr>
                <a:t> cycle 4</a:t>
              </a:r>
            </a:p>
            <a:p>
              <a:pPr algn="l"/>
              <a:r>
                <a:rPr kumimoji="0" lang="en-US" sz="3200" b="1" i="1" u="none" strike="noStrike" cap="none" spc="0" normalizeH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7mjs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6E23F42-402C-E441-BDF4-07777E31D26D}"/>
              </a:ext>
            </a:extLst>
          </p:cNvPr>
          <p:cNvSpPr txBox="1"/>
          <p:nvPr/>
        </p:nvSpPr>
        <p:spPr>
          <a:xfrm>
            <a:off x="5193792" y="9264220"/>
            <a:ext cx="82926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400" i="1" dirty="0"/>
              <a:t>Data from 7mjs, Cater, R.J., et al. (2021). Nature 595, 315–319</a:t>
            </a: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980409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E4549EC-FEC8-374B-8208-EAA97A56A8D2}"/>
              </a:ext>
            </a:extLst>
          </p:cNvPr>
          <p:cNvSpPr txBox="1"/>
          <p:nvPr/>
        </p:nvSpPr>
        <p:spPr>
          <a:xfrm>
            <a:off x="2695075" y="1854220"/>
            <a:ext cx="9362172" cy="4031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eaLnBrk="1" hangingPunct="1"/>
            <a:r>
              <a:rPr lang="en-US" altLang="x-none" sz="44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Rebuild </a:t>
            </a:r>
            <a:r>
              <a:rPr lang="en-US" altLang="x-none" sz="4400" i="1" dirty="0" err="1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AlphaFold</a:t>
            </a:r>
            <a:r>
              <a:rPr lang="en-US" altLang="x-none" sz="44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 model with density map</a:t>
            </a:r>
          </a:p>
          <a:p>
            <a:pPr eaLnBrk="1" hangingPunct="1"/>
            <a:endParaRPr lang="en-US" sz="44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  <a:p>
            <a:r>
              <a:rPr lang="en-US" i="1" dirty="0"/>
              <a:t>Rebuilt model improves next </a:t>
            </a:r>
            <a:r>
              <a:rPr lang="en-US" i="1" dirty="0" err="1"/>
              <a:t>AlphaFold</a:t>
            </a:r>
            <a:r>
              <a:rPr lang="en-US" i="1" dirty="0"/>
              <a:t> prediction</a:t>
            </a:r>
          </a:p>
          <a:p>
            <a:endParaRPr lang="en-US" i="1" dirty="0"/>
          </a:p>
          <a:p>
            <a:r>
              <a:rPr lang="en-US" i="1" dirty="0"/>
              <a:t>Iterate to improve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79EAFF-097F-564D-94E1-AB4DE8D46D7A}"/>
              </a:ext>
            </a:extLst>
          </p:cNvPr>
          <p:cNvSpPr txBox="1"/>
          <p:nvPr/>
        </p:nvSpPr>
        <p:spPr>
          <a:xfrm>
            <a:off x="208702" y="509090"/>
            <a:ext cx="12625493" cy="8769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4551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Iterative </a:t>
            </a:r>
            <a:r>
              <a:rPr lang="en-US" sz="4551" i="1" dirty="0" err="1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AlphaFold</a:t>
            </a:r>
            <a:r>
              <a:rPr lang="en-US" sz="4551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 prediction and rebuilding</a:t>
            </a:r>
            <a:endParaRPr lang="en-US" sz="3200" i="1" dirty="0">
              <a:solidFill>
                <a:schemeClr val="tx1"/>
              </a:solidFill>
              <a:latin typeface="Helvetica"/>
              <a:ea typeface="ヒラギノ角ゴ ProN W3" charset="0"/>
              <a:cs typeface="Helvetic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C193B2-21D8-A548-870F-F205DF0692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" b="12450"/>
          <a:stretch/>
        </p:blipFill>
        <p:spPr>
          <a:xfrm>
            <a:off x="947553" y="6171179"/>
            <a:ext cx="5293894" cy="345640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91B6D9-0DA6-1743-834F-C9C0C287C6B4}"/>
              </a:ext>
            </a:extLst>
          </p:cNvPr>
          <p:cNvCxnSpPr>
            <a:cxnSpLocks/>
          </p:cNvCxnSpPr>
          <p:nvPr/>
        </p:nvCxnSpPr>
        <p:spPr>
          <a:xfrm>
            <a:off x="947553" y="2268889"/>
            <a:ext cx="887804" cy="0"/>
          </a:xfrm>
          <a:prstGeom prst="line">
            <a:avLst/>
          </a:prstGeom>
          <a:noFill/>
          <a:ln w="152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D9E601-4FE6-E743-8D2A-E3809B6E2D7F}"/>
              </a:ext>
            </a:extLst>
          </p:cNvPr>
          <p:cNvCxnSpPr>
            <a:cxnSpLocks/>
          </p:cNvCxnSpPr>
          <p:nvPr/>
        </p:nvCxnSpPr>
        <p:spPr>
          <a:xfrm>
            <a:off x="947553" y="3768826"/>
            <a:ext cx="887804" cy="0"/>
          </a:xfrm>
          <a:prstGeom prst="line">
            <a:avLst/>
          </a:prstGeom>
          <a:noFill/>
          <a:ln w="152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3003D4-6C77-3D47-8D6D-F630185884AD}"/>
              </a:ext>
            </a:extLst>
          </p:cNvPr>
          <p:cNvCxnSpPr>
            <a:cxnSpLocks/>
          </p:cNvCxnSpPr>
          <p:nvPr/>
        </p:nvCxnSpPr>
        <p:spPr>
          <a:xfrm>
            <a:off x="947553" y="5501373"/>
            <a:ext cx="887804" cy="0"/>
          </a:xfrm>
          <a:prstGeom prst="line">
            <a:avLst/>
          </a:prstGeom>
          <a:noFill/>
          <a:ln w="152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B1F292F-89FC-8547-9B38-083C76E97EBD}"/>
              </a:ext>
            </a:extLst>
          </p:cNvPr>
          <p:cNvSpPr txBox="1"/>
          <p:nvPr/>
        </p:nvSpPr>
        <p:spPr>
          <a:xfrm>
            <a:off x="6441524" y="8543012"/>
            <a:ext cx="65632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400" i="1" dirty="0"/>
              <a:t>Terwilliger et al. (2022). Improving </a:t>
            </a:r>
            <a:r>
              <a:rPr lang="en-US" sz="2400" i="1" dirty="0" err="1"/>
              <a:t>AlphaFold</a:t>
            </a:r>
            <a:r>
              <a:rPr lang="en-US" sz="2400" i="1" dirty="0"/>
              <a:t> modeling using implicit information from experimental density maps. </a:t>
            </a:r>
            <a:r>
              <a:rPr lang="en-US" sz="2400" i="1" dirty="0" err="1"/>
              <a:t>BioRxiv</a:t>
            </a:r>
            <a:r>
              <a:rPr lang="en-US" sz="2400" i="1" dirty="0"/>
              <a:t> 2022.01.07.475350</a:t>
            </a: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16660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144DC03-E8DE-6943-9FCB-DB4CC2C56D36}"/>
              </a:ext>
            </a:extLst>
          </p:cNvPr>
          <p:cNvSpPr txBox="1"/>
          <p:nvPr/>
        </p:nvSpPr>
        <p:spPr>
          <a:xfrm>
            <a:off x="208702" y="305582"/>
            <a:ext cx="12625493" cy="876978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551" i="1" dirty="0" err="1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AlphaFold</a:t>
            </a:r>
            <a:r>
              <a:rPr lang="en-US" sz="4551" i="1" dirty="0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 models 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959EE-8B3F-6D49-8F85-4C561EFB2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13274" r="9469" b="17830"/>
          <a:stretch/>
        </p:blipFill>
        <p:spPr>
          <a:xfrm>
            <a:off x="251465" y="3684329"/>
            <a:ext cx="3515863" cy="2385789"/>
          </a:xfrm>
          <a:prstGeom prst="rect">
            <a:avLst/>
          </a:prstGeom>
        </p:spPr>
      </p:pic>
      <p:sp>
        <p:nvSpPr>
          <p:cNvPr id="11" name="AutoShape 13">
            <a:extLst>
              <a:ext uri="{FF2B5EF4-FFF2-40B4-BE49-F238E27FC236}">
                <a16:creationId xmlns:a16="http://schemas.microsoft.com/office/drawing/2014/main" id="{A04DACEF-C4C1-424E-85C9-9E5EE10C37D7}"/>
              </a:ext>
            </a:extLst>
          </p:cNvPr>
          <p:cNvSpPr>
            <a:spLocks/>
          </p:cNvSpPr>
          <p:nvPr/>
        </p:nvSpPr>
        <p:spPr bwMode="auto">
          <a:xfrm>
            <a:off x="4160876" y="3591725"/>
            <a:ext cx="7999040" cy="1066382"/>
          </a:xfrm>
          <a:prstGeom prst="roundRect">
            <a:avLst>
              <a:gd name="adj" fmla="val 34319"/>
            </a:avLst>
          </a:prstGeom>
          <a:solidFill>
            <a:schemeClr val="accent6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jump-start structure determination by X-ray and </a:t>
            </a:r>
            <a:r>
              <a:rPr lang="en-US" altLang="x-none" sz="2800" i="1" dirty="0" err="1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CryoEM</a:t>
            </a:r>
            <a:endParaRPr lang="en-US" altLang="x-none" sz="28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id="{DE96A8F5-0199-AA40-A4C0-92AD48C82D57}"/>
              </a:ext>
            </a:extLst>
          </p:cNvPr>
          <p:cNvSpPr>
            <a:spLocks/>
          </p:cNvSpPr>
          <p:nvPr/>
        </p:nvSpPr>
        <p:spPr bwMode="auto">
          <a:xfrm>
            <a:off x="3465094" y="5095493"/>
            <a:ext cx="9095874" cy="1060860"/>
          </a:xfrm>
          <a:prstGeom prst="roundRect">
            <a:avLst>
              <a:gd name="adj" fmla="val 34319"/>
            </a:avLst>
          </a:prstGeom>
          <a:solidFill>
            <a:srgbClr val="ECE83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can be iteratively improved with a density map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8EAA6DA2-4380-2645-8D7E-DD31DECF1B4A}"/>
              </a:ext>
            </a:extLst>
          </p:cNvPr>
          <p:cNvSpPr>
            <a:spLocks/>
          </p:cNvSpPr>
          <p:nvPr/>
        </p:nvSpPr>
        <p:spPr bwMode="auto">
          <a:xfrm>
            <a:off x="4160876" y="6882023"/>
            <a:ext cx="7999040" cy="1066382"/>
          </a:xfrm>
          <a:prstGeom prst="roundRect">
            <a:avLst>
              <a:gd name="adj" fmla="val 34319"/>
            </a:avLst>
          </a:prstGeom>
          <a:solidFill>
            <a:srgbClr val="FFC0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allow a new work-flow for structure determination</a:t>
            </a:r>
          </a:p>
        </p:txBody>
      </p:sp>
      <p:sp>
        <p:nvSpPr>
          <p:cNvPr id="14" name="AutoShape 13">
            <a:extLst>
              <a:ext uri="{FF2B5EF4-FFF2-40B4-BE49-F238E27FC236}">
                <a16:creationId xmlns:a16="http://schemas.microsoft.com/office/drawing/2014/main" id="{ECB8A058-8840-FE45-887E-BE04D7234103}"/>
              </a:ext>
            </a:extLst>
          </p:cNvPr>
          <p:cNvSpPr>
            <a:spLocks/>
          </p:cNvSpPr>
          <p:nvPr/>
        </p:nvSpPr>
        <p:spPr bwMode="auto">
          <a:xfrm>
            <a:off x="4160876" y="3577931"/>
            <a:ext cx="7999040" cy="1066382"/>
          </a:xfrm>
          <a:prstGeom prst="roundRect">
            <a:avLst>
              <a:gd name="adj" fmla="val 34319"/>
            </a:avLst>
          </a:prstGeom>
          <a:solidFill>
            <a:schemeClr val="accent6">
              <a:lumMod val="40000"/>
              <a:lumOff val="60000"/>
              <a:alpha val="78257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x-none" sz="28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id="{451DB249-6956-D54A-841D-7ACA4CFD671F}"/>
              </a:ext>
            </a:extLst>
          </p:cNvPr>
          <p:cNvSpPr>
            <a:spLocks/>
          </p:cNvSpPr>
          <p:nvPr/>
        </p:nvSpPr>
        <p:spPr bwMode="auto">
          <a:xfrm>
            <a:off x="3465094" y="5093460"/>
            <a:ext cx="9095874" cy="1060860"/>
          </a:xfrm>
          <a:prstGeom prst="roundRect">
            <a:avLst>
              <a:gd name="adj" fmla="val 34319"/>
            </a:avLst>
          </a:prstGeom>
          <a:solidFill>
            <a:srgbClr val="ECE83E">
              <a:alpha val="80501"/>
            </a:srgb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x-none" sz="28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6" name="AutoShape 13">
            <a:extLst>
              <a:ext uri="{FF2B5EF4-FFF2-40B4-BE49-F238E27FC236}">
                <a16:creationId xmlns:a16="http://schemas.microsoft.com/office/drawing/2014/main" id="{FC92D866-FD40-D444-830A-7BD90D30E137}"/>
              </a:ext>
            </a:extLst>
          </p:cNvPr>
          <p:cNvSpPr>
            <a:spLocks/>
          </p:cNvSpPr>
          <p:nvPr/>
        </p:nvSpPr>
        <p:spPr bwMode="auto">
          <a:xfrm>
            <a:off x="3767328" y="2013819"/>
            <a:ext cx="5662863" cy="1066382"/>
          </a:xfrm>
          <a:prstGeom prst="roundRect">
            <a:avLst>
              <a:gd name="adj" fmla="val 34319"/>
            </a:avLst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are great </a:t>
            </a:r>
            <a:r>
              <a:rPr lang="en-US" altLang="x-none" sz="2800" b="1" i="1" dirty="0">
                <a:solidFill>
                  <a:schemeClr val="accent5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hypotheses</a:t>
            </a:r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 for protein structures</a:t>
            </a:r>
          </a:p>
        </p:txBody>
      </p:sp>
      <p:sp>
        <p:nvSpPr>
          <p:cNvPr id="18" name="AutoShape 13">
            <a:extLst>
              <a:ext uri="{FF2B5EF4-FFF2-40B4-BE49-F238E27FC236}">
                <a16:creationId xmlns:a16="http://schemas.microsoft.com/office/drawing/2014/main" id="{BD89343F-4AF2-AE40-A596-27D948C75D96}"/>
              </a:ext>
            </a:extLst>
          </p:cNvPr>
          <p:cNvSpPr>
            <a:spLocks/>
          </p:cNvSpPr>
          <p:nvPr/>
        </p:nvSpPr>
        <p:spPr bwMode="auto">
          <a:xfrm>
            <a:off x="3767328" y="2013819"/>
            <a:ext cx="5662863" cy="1066382"/>
          </a:xfrm>
          <a:prstGeom prst="roundRect">
            <a:avLst>
              <a:gd name="adj" fmla="val 34319"/>
            </a:avLst>
          </a:prstGeom>
          <a:solidFill>
            <a:schemeClr val="accent1">
              <a:lumMod val="40000"/>
              <a:lumOff val="60000"/>
              <a:alpha val="69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x-none" sz="28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087960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279EAFF-097F-564D-94E1-AB4DE8D46D7A}"/>
              </a:ext>
            </a:extLst>
          </p:cNvPr>
          <p:cNvSpPr txBox="1"/>
          <p:nvPr/>
        </p:nvSpPr>
        <p:spPr>
          <a:xfrm>
            <a:off x="208702" y="509090"/>
            <a:ext cx="12625493" cy="8769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4551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Workflow for getting the best </a:t>
            </a:r>
            <a:r>
              <a:rPr lang="en-US" sz="4551" i="1" dirty="0" err="1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AlphaFold</a:t>
            </a:r>
            <a:r>
              <a:rPr lang="en-US" sz="4551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 model</a:t>
            </a:r>
            <a:endParaRPr lang="en-US" sz="3200" i="1" dirty="0">
              <a:solidFill>
                <a:schemeClr val="tx1"/>
              </a:solidFill>
              <a:latin typeface="Helvetica"/>
              <a:ea typeface="ヒラギノ角ゴ ProN W3" charset="0"/>
              <a:cs typeface="Helvetic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DB435C-3F17-F842-BC5F-351196E8496B}"/>
              </a:ext>
            </a:extLst>
          </p:cNvPr>
          <p:cNvSpPr txBox="1"/>
          <p:nvPr/>
        </p:nvSpPr>
        <p:spPr>
          <a:xfrm>
            <a:off x="6181473" y="3576209"/>
            <a:ext cx="2377224" cy="646986"/>
          </a:xfrm>
          <a:prstGeom prst="round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3200" i="1" dirty="0" err="1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AlphaFold</a:t>
            </a:r>
            <a:endParaRPr lang="en-US" sz="3200" i="1" dirty="0">
              <a:solidFill>
                <a:schemeClr val="tx1"/>
              </a:solidFill>
              <a:latin typeface="Helvetica"/>
              <a:ea typeface="ヒラギノ角ゴ ProN W3" charset="0"/>
              <a:cs typeface="Helvetic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E97ADE-55AB-A74F-BC0B-51946DA35790}"/>
              </a:ext>
            </a:extLst>
          </p:cNvPr>
          <p:cNvSpPr txBox="1"/>
          <p:nvPr/>
        </p:nvSpPr>
        <p:spPr>
          <a:xfrm>
            <a:off x="451781" y="2763414"/>
            <a:ext cx="3504523" cy="646986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3200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Sequence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8BB319-4501-184F-81A8-441305957914}"/>
              </a:ext>
            </a:extLst>
          </p:cNvPr>
          <p:cNvSpPr txBox="1"/>
          <p:nvPr/>
        </p:nvSpPr>
        <p:spPr>
          <a:xfrm>
            <a:off x="722714" y="3676319"/>
            <a:ext cx="3233590" cy="1736646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3200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Multiple sequence alignment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2C4A51-3383-E142-ABD7-4D3380C33DED}"/>
              </a:ext>
            </a:extLst>
          </p:cNvPr>
          <p:cNvSpPr txBox="1"/>
          <p:nvPr/>
        </p:nvSpPr>
        <p:spPr>
          <a:xfrm>
            <a:off x="722714" y="5747293"/>
            <a:ext cx="3233590" cy="1191816"/>
          </a:xfrm>
          <a:prstGeom prst="round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3200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Templates from PDB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F73975-CC0B-6A4A-A7C0-975A4550C602}"/>
              </a:ext>
            </a:extLst>
          </p:cNvPr>
          <p:cNvSpPr txBox="1"/>
          <p:nvPr/>
        </p:nvSpPr>
        <p:spPr>
          <a:xfrm>
            <a:off x="722714" y="7273437"/>
            <a:ext cx="3233590" cy="11918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3200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Templates you have created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26380D-A08F-294D-9A06-3929E3440975}"/>
              </a:ext>
            </a:extLst>
          </p:cNvPr>
          <p:cNvCxnSpPr>
            <a:cxnSpLocks/>
          </p:cNvCxnSpPr>
          <p:nvPr/>
        </p:nvCxnSpPr>
        <p:spPr>
          <a:xfrm>
            <a:off x="6802121" y="4648539"/>
            <a:ext cx="887804" cy="0"/>
          </a:xfrm>
          <a:prstGeom prst="line">
            <a:avLst/>
          </a:prstGeom>
          <a:noFill/>
          <a:ln w="152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ECAF909-399C-E846-B5F4-4A2C94474D9B}"/>
              </a:ext>
            </a:extLst>
          </p:cNvPr>
          <p:cNvSpPr txBox="1"/>
          <p:nvPr/>
        </p:nvSpPr>
        <p:spPr>
          <a:xfrm>
            <a:off x="9329672" y="3303794"/>
            <a:ext cx="3504523" cy="1191816"/>
          </a:xfrm>
          <a:prstGeom prst="roundRect">
            <a:avLst/>
          </a:prstGeom>
          <a:solidFill>
            <a:srgbClr val="00BD42"/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3200" i="1" dirty="0" err="1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AlphaFold</a:t>
            </a:r>
            <a:r>
              <a:rPr lang="en-US" sz="3200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 prediction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27B3A5-C094-9345-BE69-C281D20929BD}"/>
              </a:ext>
            </a:extLst>
          </p:cNvPr>
          <p:cNvSpPr txBox="1"/>
          <p:nvPr/>
        </p:nvSpPr>
        <p:spPr>
          <a:xfrm>
            <a:off x="9186359" y="8379844"/>
            <a:ext cx="3504523" cy="646986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3200" i="1" dirty="0">
                <a:solidFill>
                  <a:schemeClr val="bg1"/>
                </a:solidFill>
                <a:latin typeface="Helvetica"/>
                <a:ea typeface="ヒラギノ角ゴ ProN W3" charset="0"/>
                <a:cs typeface="Helvetica"/>
              </a:rPr>
              <a:t>Rebuilt model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C869E13-BBE4-3342-B168-0D996545F6E3}"/>
              </a:ext>
            </a:extLst>
          </p:cNvPr>
          <p:cNvCxnSpPr>
            <a:cxnSpLocks/>
          </p:cNvCxnSpPr>
          <p:nvPr/>
        </p:nvCxnSpPr>
        <p:spPr>
          <a:xfrm>
            <a:off x="9565541" y="5167743"/>
            <a:ext cx="0" cy="851942"/>
          </a:xfrm>
          <a:prstGeom prst="line">
            <a:avLst/>
          </a:prstGeom>
          <a:noFill/>
          <a:ln w="152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B60F668-CDB7-C543-9DCF-FB02907B960F}"/>
              </a:ext>
            </a:extLst>
          </p:cNvPr>
          <p:cNvSpPr txBox="1"/>
          <p:nvPr/>
        </p:nvSpPr>
        <p:spPr>
          <a:xfrm>
            <a:off x="10061391" y="5071753"/>
            <a:ext cx="2629491" cy="1191816"/>
          </a:xfrm>
          <a:prstGeom prst="round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3200" i="1" dirty="0">
                <a:solidFill>
                  <a:schemeClr val="bg1"/>
                </a:solidFill>
                <a:latin typeface="Helvetica"/>
                <a:ea typeface="ヒラギノ角ゴ ProN W3" charset="0"/>
                <a:cs typeface="Helvetica"/>
              </a:rPr>
              <a:t>Rebuild with density map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FB430E8-29BA-5845-8969-41A578CBC65D}"/>
              </a:ext>
            </a:extLst>
          </p:cNvPr>
          <p:cNvCxnSpPr>
            <a:cxnSpLocks/>
          </p:cNvCxnSpPr>
          <p:nvPr/>
        </p:nvCxnSpPr>
        <p:spPr>
          <a:xfrm flipH="1">
            <a:off x="4229928" y="8205843"/>
            <a:ext cx="4394997" cy="0"/>
          </a:xfrm>
          <a:prstGeom prst="line">
            <a:avLst/>
          </a:prstGeom>
          <a:noFill/>
          <a:ln w="1016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3B8DFB6-B278-7743-A205-8E0C8EF7C001}"/>
              </a:ext>
            </a:extLst>
          </p:cNvPr>
          <p:cNvSpPr txBox="1"/>
          <p:nvPr/>
        </p:nvSpPr>
        <p:spPr>
          <a:xfrm>
            <a:off x="4686332" y="1270304"/>
            <a:ext cx="477441" cy="6258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2" indent="0"/>
            <a:r>
              <a:rPr kumimoji="0" lang="en-US" sz="40000" b="0" i="0" u="none" strike="noStrike" cap="none" spc="0" normalizeH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FillTx/>
                <a:latin typeface="Symbol" pitchFamily="2" charset="2"/>
                <a:ea typeface="+mn-ea"/>
                <a:cs typeface="+mn-cs"/>
                <a:sym typeface="Gill Sans"/>
              </a:rPr>
              <a:t>}</a:t>
            </a:r>
          </a:p>
        </p:txBody>
      </p:sp>
      <p:sp>
        <p:nvSpPr>
          <p:cNvPr id="29" name="AutoShape 13">
            <a:extLst>
              <a:ext uri="{FF2B5EF4-FFF2-40B4-BE49-F238E27FC236}">
                <a16:creationId xmlns:a16="http://schemas.microsoft.com/office/drawing/2014/main" id="{B806BBD4-AFC7-9744-8FFC-E644DB09DA1C}"/>
              </a:ext>
            </a:extLst>
          </p:cNvPr>
          <p:cNvSpPr>
            <a:spLocks/>
          </p:cNvSpPr>
          <p:nvPr/>
        </p:nvSpPr>
        <p:spPr bwMode="auto">
          <a:xfrm>
            <a:off x="5760043" y="3108104"/>
            <a:ext cx="3220084" cy="468105"/>
          </a:xfrm>
          <a:prstGeom prst="roundRect">
            <a:avLst>
              <a:gd name="adj" fmla="val 34319"/>
            </a:avLst>
          </a:prstGeom>
          <a:solidFill>
            <a:schemeClr val="bg2">
              <a:lumMod val="5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800" b="1" i="1" dirty="0" err="1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AlphaFold</a:t>
            </a:r>
            <a:r>
              <a:rPr lang="en-US" altLang="x-none" sz="2800" b="1" i="1" dirty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 </a:t>
            </a:r>
            <a:r>
              <a:rPr lang="en-US" altLang="x-none" sz="2800" b="1" i="1" dirty="0" err="1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Colab</a:t>
            </a:r>
            <a:endParaRPr lang="en-US" altLang="x-none" sz="2800" b="1" i="1" dirty="0">
              <a:solidFill>
                <a:srgbClr val="FFFFFF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30" name="AutoShape 13">
            <a:extLst>
              <a:ext uri="{FF2B5EF4-FFF2-40B4-BE49-F238E27FC236}">
                <a16:creationId xmlns:a16="http://schemas.microsoft.com/office/drawing/2014/main" id="{805AF810-F5E7-364C-8CDF-D7D625060FA5}"/>
              </a:ext>
            </a:extLst>
          </p:cNvPr>
          <p:cNvSpPr>
            <a:spLocks/>
          </p:cNvSpPr>
          <p:nvPr/>
        </p:nvSpPr>
        <p:spPr bwMode="auto">
          <a:xfrm>
            <a:off x="9641403" y="4664334"/>
            <a:ext cx="3220084" cy="468105"/>
          </a:xfrm>
          <a:prstGeom prst="roundRect">
            <a:avLst>
              <a:gd name="adj" fmla="val 34319"/>
            </a:avLst>
          </a:prstGeom>
          <a:solidFill>
            <a:schemeClr val="bg2">
              <a:lumMod val="5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800" b="1" i="1" dirty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Dock-and-rebuild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A511CD-AAA0-D946-8B24-A8A47F30CF57}"/>
              </a:ext>
            </a:extLst>
          </p:cNvPr>
          <p:cNvCxnSpPr>
            <a:cxnSpLocks/>
          </p:cNvCxnSpPr>
          <p:nvPr/>
        </p:nvCxnSpPr>
        <p:spPr>
          <a:xfrm>
            <a:off x="9565541" y="6902903"/>
            <a:ext cx="0" cy="851942"/>
          </a:xfrm>
          <a:prstGeom prst="line">
            <a:avLst/>
          </a:prstGeom>
          <a:noFill/>
          <a:ln w="152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CD72C60-9C2D-774E-8573-D61E447FEA11}"/>
              </a:ext>
            </a:extLst>
          </p:cNvPr>
          <p:cNvSpPr txBox="1"/>
          <p:nvPr/>
        </p:nvSpPr>
        <p:spPr>
          <a:xfrm>
            <a:off x="10061391" y="6742967"/>
            <a:ext cx="2629491" cy="646986"/>
          </a:xfrm>
          <a:prstGeom prst="round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3200" i="1" dirty="0">
                <a:solidFill>
                  <a:schemeClr val="bg1"/>
                </a:solidFill>
                <a:latin typeface="Helvetica"/>
                <a:ea typeface="ヒラギノ角ゴ ProN W3" charset="0"/>
                <a:cs typeface="Helvetica"/>
              </a:rPr>
              <a:t>Fix errors</a:t>
            </a:r>
          </a:p>
        </p:txBody>
      </p:sp>
      <p:sp>
        <p:nvSpPr>
          <p:cNvPr id="27" name="AutoShape 13">
            <a:extLst>
              <a:ext uri="{FF2B5EF4-FFF2-40B4-BE49-F238E27FC236}">
                <a16:creationId xmlns:a16="http://schemas.microsoft.com/office/drawing/2014/main" id="{C55585F4-DA42-334B-A948-54B6642C840E}"/>
              </a:ext>
            </a:extLst>
          </p:cNvPr>
          <p:cNvSpPr>
            <a:spLocks/>
          </p:cNvSpPr>
          <p:nvPr/>
        </p:nvSpPr>
        <p:spPr bwMode="auto">
          <a:xfrm>
            <a:off x="9641403" y="6399494"/>
            <a:ext cx="3220084" cy="468105"/>
          </a:xfrm>
          <a:prstGeom prst="roundRect">
            <a:avLst>
              <a:gd name="adj" fmla="val 34319"/>
            </a:avLst>
          </a:prstGeom>
          <a:solidFill>
            <a:schemeClr val="bg2">
              <a:lumMod val="5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800" b="1" i="1" dirty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ISOLDE</a:t>
            </a:r>
          </a:p>
        </p:txBody>
      </p:sp>
    </p:spTree>
    <p:extLst>
      <p:ext uri="{BB962C8B-B14F-4D97-AF65-F5344CB8AC3E}">
        <p14:creationId xmlns:p14="http://schemas.microsoft.com/office/powerpoint/2010/main" val="4249860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8" grpId="1"/>
      <p:bldP spid="29" grpId="0" animBg="1"/>
      <p:bldP spid="30" grpId="0" animBg="1"/>
      <p:bldP spid="18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279EAFF-097F-564D-94E1-AB4DE8D46D7A}"/>
              </a:ext>
            </a:extLst>
          </p:cNvPr>
          <p:cNvSpPr txBox="1"/>
          <p:nvPr/>
        </p:nvSpPr>
        <p:spPr>
          <a:xfrm>
            <a:off x="208702" y="509090"/>
            <a:ext cx="12625493" cy="8769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4551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Workflow for cryo-EM</a:t>
            </a:r>
            <a:endParaRPr lang="en-US" sz="3200" i="1" dirty="0">
              <a:solidFill>
                <a:schemeClr val="tx1"/>
              </a:solidFill>
              <a:latin typeface="Helvetica"/>
              <a:ea typeface="ヒラギノ角ゴ ProN W3" charset="0"/>
              <a:cs typeface="Helvetica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3041DD-D298-D448-BC50-999C6075841D}"/>
              </a:ext>
            </a:extLst>
          </p:cNvPr>
          <p:cNvGrpSpPr/>
          <p:nvPr/>
        </p:nvGrpSpPr>
        <p:grpSpPr>
          <a:xfrm>
            <a:off x="254701" y="2228239"/>
            <a:ext cx="3504523" cy="2751462"/>
            <a:chOff x="170605" y="1852352"/>
            <a:chExt cx="3504523" cy="275146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CAF909-399C-E846-B5F4-4A2C94474D9B}"/>
                </a:ext>
              </a:extLst>
            </p:cNvPr>
            <p:cNvSpPr txBox="1"/>
            <p:nvPr/>
          </p:nvSpPr>
          <p:spPr>
            <a:xfrm>
              <a:off x="170605" y="2867168"/>
              <a:ext cx="3504523" cy="1736646"/>
            </a:xfrm>
            <a:prstGeom prst="roundRect">
              <a:avLst/>
            </a:prstGeom>
            <a:solidFill>
              <a:srgbClr val="00BD42"/>
            </a:solidFill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3200" i="1" dirty="0" err="1">
                  <a:solidFill>
                    <a:schemeClr val="tx1"/>
                  </a:solidFill>
                  <a:latin typeface="Helvetica"/>
                  <a:ea typeface="ヒラギノ角ゴ ProN W3" charset="0"/>
                  <a:cs typeface="Helvetica"/>
                </a:rPr>
                <a:t>AlphaFold</a:t>
              </a:r>
              <a:r>
                <a:rPr lang="en-US" sz="3200" i="1" dirty="0">
                  <a:solidFill>
                    <a:schemeClr val="tx1"/>
                  </a:solidFill>
                  <a:latin typeface="Helvetica"/>
                  <a:ea typeface="ヒラギノ角ゴ ProN W3" charset="0"/>
                  <a:cs typeface="Helvetica"/>
                </a:rPr>
                <a:t> prediction for each chain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082A73-7DAA-DD4E-B5AD-55059F1A0CB6}"/>
                </a:ext>
              </a:extLst>
            </p:cNvPr>
            <p:cNvSpPr txBox="1"/>
            <p:nvPr/>
          </p:nvSpPr>
          <p:spPr>
            <a:xfrm>
              <a:off x="339012" y="1852352"/>
              <a:ext cx="3233590" cy="646986"/>
            </a:xfrm>
            <a:prstGeom prst="round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3200" i="1" dirty="0">
                  <a:solidFill>
                    <a:schemeClr val="tx1"/>
                  </a:solidFill>
                  <a:latin typeface="Helvetica"/>
                  <a:ea typeface="ヒラギノ角ゴ ProN W3" charset="0"/>
                  <a:cs typeface="Helvetica"/>
                </a:rPr>
                <a:t>Density map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7F45D5-D53F-7248-A332-B78ED62C9F8A}"/>
              </a:ext>
            </a:extLst>
          </p:cNvPr>
          <p:cNvGrpSpPr/>
          <p:nvPr/>
        </p:nvGrpSpPr>
        <p:grpSpPr>
          <a:xfrm>
            <a:off x="4259167" y="1158593"/>
            <a:ext cx="4594673" cy="3180358"/>
            <a:chOff x="4259167" y="1158593"/>
            <a:chExt cx="4594673" cy="318035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7978F1-EF89-B44F-B5FB-2A5D3497309A}"/>
                </a:ext>
              </a:extLst>
            </p:cNvPr>
            <p:cNvSpPr txBox="1"/>
            <p:nvPr/>
          </p:nvSpPr>
          <p:spPr>
            <a:xfrm>
              <a:off x="4259167" y="1158593"/>
              <a:ext cx="477441" cy="31803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lvl="2" indent="0"/>
              <a:r>
                <a:rPr kumimoji="0" lang="en-US" sz="20000" b="0" i="0" u="none" strike="noStrike" cap="none" spc="0" normalizeH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latin typeface="Symbol" pitchFamily="2" charset="2"/>
                  <a:ea typeface="+mn-ea"/>
                  <a:cs typeface="+mn-cs"/>
                  <a:sym typeface="Gill Sans"/>
                </a:rPr>
                <a:t>}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49C84DF-D188-704C-88C6-BD4C47955450}"/>
                </a:ext>
              </a:extLst>
            </p:cNvPr>
            <p:cNvCxnSpPr>
              <a:cxnSpLocks/>
            </p:cNvCxnSpPr>
            <p:nvPr/>
          </p:nvCxnSpPr>
          <p:spPr>
            <a:xfrm>
              <a:off x="6635689" y="3713356"/>
              <a:ext cx="1144075" cy="0"/>
            </a:xfrm>
            <a:prstGeom prst="line">
              <a:avLst/>
            </a:prstGeom>
            <a:noFill/>
            <a:ln w="152400" cap="flat">
              <a:solidFill>
                <a:schemeClr val="accent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5C54983-A3C0-074E-842F-7E793AD7B322}"/>
                </a:ext>
              </a:extLst>
            </p:cNvPr>
            <p:cNvSpPr txBox="1"/>
            <p:nvPr/>
          </p:nvSpPr>
          <p:spPr>
            <a:xfrm>
              <a:off x="5020544" y="2143324"/>
              <a:ext cx="3833296" cy="1191816"/>
            </a:xfrm>
            <a:prstGeom prst="round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3200" i="1" dirty="0">
                  <a:solidFill>
                    <a:schemeClr val="bg1"/>
                  </a:solidFill>
                  <a:latin typeface="Helvetica"/>
                  <a:ea typeface="ヒラギノ角ゴ ProN W3" charset="0"/>
                  <a:cs typeface="Helvetica"/>
                </a:rPr>
                <a:t>Rebuild </a:t>
              </a:r>
              <a:r>
                <a:rPr lang="en-US" sz="3200" i="1" dirty="0" err="1">
                  <a:solidFill>
                    <a:schemeClr val="bg1"/>
                  </a:solidFill>
                  <a:latin typeface="Helvetica"/>
                  <a:ea typeface="ヒラギノ角ゴ ProN W3" charset="0"/>
                  <a:cs typeface="Helvetica"/>
                </a:rPr>
                <a:t>AlphaFold</a:t>
              </a:r>
              <a:r>
                <a:rPr lang="en-US" sz="3200" i="1" dirty="0">
                  <a:solidFill>
                    <a:schemeClr val="bg1"/>
                  </a:solidFill>
                  <a:latin typeface="Helvetica"/>
                  <a:ea typeface="ヒラギノ角ゴ ProN W3" charset="0"/>
                  <a:cs typeface="Helvetica"/>
                </a:rPr>
                <a:t> predictions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89E0452-F4E8-414E-8162-210BB0EE9010}"/>
              </a:ext>
            </a:extLst>
          </p:cNvPr>
          <p:cNvSpPr txBox="1"/>
          <p:nvPr/>
        </p:nvSpPr>
        <p:spPr>
          <a:xfrm>
            <a:off x="9156650" y="1801536"/>
            <a:ext cx="3833296" cy="1736646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3200" i="1" dirty="0">
                <a:solidFill>
                  <a:schemeClr val="bg1"/>
                </a:solidFill>
                <a:latin typeface="Helvetica"/>
                <a:ea typeface="ヒラギノ角ゴ ProN W3" charset="0"/>
                <a:cs typeface="Helvetica"/>
              </a:rPr>
              <a:t>Model for each chain with full exact sequence</a:t>
            </a:r>
          </a:p>
        </p:txBody>
      </p:sp>
      <p:sp>
        <p:nvSpPr>
          <p:cNvPr id="48" name="AutoShape 13">
            <a:extLst>
              <a:ext uri="{FF2B5EF4-FFF2-40B4-BE49-F238E27FC236}">
                <a16:creationId xmlns:a16="http://schemas.microsoft.com/office/drawing/2014/main" id="{4BB90848-3CDC-A541-8B30-3EE4B8588315}"/>
              </a:ext>
            </a:extLst>
          </p:cNvPr>
          <p:cNvSpPr>
            <a:spLocks/>
          </p:cNvSpPr>
          <p:nvPr/>
        </p:nvSpPr>
        <p:spPr bwMode="auto">
          <a:xfrm>
            <a:off x="5423173" y="1760134"/>
            <a:ext cx="3220084" cy="468105"/>
          </a:xfrm>
          <a:prstGeom prst="roundRect">
            <a:avLst>
              <a:gd name="adj" fmla="val 34319"/>
            </a:avLst>
          </a:prstGeom>
          <a:solidFill>
            <a:schemeClr val="bg2">
              <a:lumMod val="5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800" b="1" i="1" dirty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Dock-and-rebuild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57EB65-115C-4F4D-A629-50CBFF086AA7}"/>
              </a:ext>
            </a:extLst>
          </p:cNvPr>
          <p:cNvGrpSpPr/>
          <p:nvPr/>
        </p:nvGrpSpPr>
        <p:grpSpPr>
          <a:xfrm>
            <a:off x="3044328" y="5538731"/>
            <a:ext cx="5136324" cy="3421814"/>
            <a:chOff x="3558948" y="5151520"/>
            <a:chExt cx="5136324" cy="342181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D5FBDBD-EE6E-BC42-BFD1-7CE3FB61FD50}"/>
                </a:ext>
              </a:extLst>
            </p:cNvPr>
            <p:cNvSpPr txBox="1"/>
            <p:nvPr/>
          </p:nvSpPr>
          <p:spPr>
            <a:xfrm>
              <a:off x="3558948" y="6836688"/>
              <a:ext cx="3728449" cy="1736646"/>
            </a:xfrm>
            <a:prstGeom prst="round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3200" i="1" dirty="0" err="1">
                  <a:solidFill>
                    <a:schemeClr val="tx1"/>
                  </a:solidFill>
                  <a:latin typeface="Helvetica"/>
                  <a:ea typeface="ヒラギノ角ゴ ProN W3" charset="0"/>
                  <a:cs typeface="Helvetica"/>
                </a:rPr>
                <a:t>AlphaFold</a:t>
              </a:r>
              <a:r>
                <a:rPr lang="en-US" sz="3200" i="1" dirty="0">
                  <a:solidFill>
                    <a:schemeClr val="tx1"/>
                  </a:solidFill>
                  <a:latin typeface="Helvetica"/>
                  <a:ea typeface="ヒラギノ角ゴ ProN W3" charset="0"/>
                  <a:cs typeface="Helvetica"/>
                </a:rPr>
                <a:t> with refined model for each chain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219B83-8BC2-224F-A859-F5F7268095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45132" y="5151520"/>
              <a:ext cx="4850140" cy="2043553"/>
            </a:xfrm>
            <a:prstGeom prst="line">
              <a:avLst/>
            </a:prstGeom>
            <a:noFill/>
            <a:ln w="101600" cap="flat">
              <a:solidFill>
                <a:schemeClr val="accent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97762B-D0A4-FA47-A178-0F75BA47255E}"/>
              </a:ext>
            </a:extLst>
          </p:cNvPr>
          <p:cNvGrpSpPr/>
          <p:nvPr/>
        </p:nvGrpSpPr>
        <p:grpSpPr>
          <a:xfrm>
            <a:off x="8853840" y="4751614"/>
            <a:ext cx="3833296" cy="3980722"/>
            <a:chOff x="9000899" y="4475728"/>
            <a:chExt cx="3833296" cy="398072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2587B89-7DA1-F549-8371-BFB7CDEE700E}"/>
                </a:ext>
              </a:extLst>
            </p:cNvPr>
            <p:cNvSpPr txBox="1"/>
            <p:nvPr/>
          </p:nvSpPr>
          <p:spPr>
            <a:xfrm>
              <a:off x="9000899" y="7264634"/>
              <a:ext cx="3833296" cy="1191816"/>
            </a:xfrm>
            <a:prstGeom prst="round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3200" i="1" dirty="0">
                  <a:solidFill>
                    <a:schemeClr val="bg1"/>
                  </a:solidFill>
                  <a:latin typeface="Helvetica"/>
                  <a:ea typeface="ヒラギノ角ゴ ProN W3" charset="0"/>
                  <a:cs typeface="Helvetica"/>
                </a:rPr>
                <a:t>Refined model for each chain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CA868FF-2AA9-9849-8EFD-F8685215834B}"/>
                </a:ext>
              </a:extLst>
            </p:cNvPr>
            <p:cNvCxnSpPr>
              <a:cxnSpLocks/>
            </p:cNvCxnSpPr>
            <p:nvPr/>
          </p:nvCxnSpPr>
          <p:spPr>
            <a:xfrm>
              <a:off x="9441407" y="4475728"/>
              <a:ext cx="0" cy="1484456"/>
            </a:xfrm>
            <a:prstGeom prst="line">
              <a:avLst/>
            </a:prstGeom>
            <a:noFill/>
            <a:ln w="152400" cap="flat">
              <a:solidFill>
                <a:schemeClr val="accent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4BA8395-CF8F-0648-92DB-D22014202FF4}"/>
                </a:ext>
              </a:extLst>
            </p:cNvPr>
            <p:cNvSpPr txBox="1"/>
            <p:nvPr/>
          </p:nvSpPr>
          <p:spPr>
            <a:xfrm>
              <a:off x="10366123" y="5267700"/>
              <a:ext cx="2288976" cy="119181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3200" i="1" dirty="0">
                  <a:solidFill>
                    <a:schemeClr val="bg1"/>
                  </a:solidFill>
                  <a:latin typeface="Helvetica"/>
                  <a:ea typeface="ヒラギノ角ゴ ProN W3" charset="0"/>
                  <a:cs typeface="Helvetica"/>
                </a:rPr>
                <a:t>Fix errors, refine</a:t>
              </a:r>
            </a:p>
          </p:txBody>
        </p:sp>
      </p:grpSp>
      <p:sp>
        <p:nvSpPr>
          <p:cNvPr id="51" name="AutoShape 13">
            <a:extLst>
              <a:ext uri="{FF2B5EF4-FFF2-40B4-BE49-F238E27FC236}">
                <a16:creationId xmlns:a16="http://schemas.microsoft.com/office/drawing/2014/main" id="{47874065-ED2C-684D-B64F-3CB89514F363}"/>
              </a:ext>
            </a:extLst>
          </p:cNvPr>
          <p:cNvSpPr>
            <a:spLocks/>
          </p:cNvSpPr>
          <p:nvPr/>
        </p:nvSpPr>
        <p:spPr bwMode="auto">
          <a:xfrm>
            <a:off x="9753510" y="4639298"/>
            <a:ext cx="3220084" cy="904288"/>
          </a:xfrm>
          <a:prstGeom prst="roundRect">
            <a:avLst>
              <a:gd name="adj" fmla="val 34319"/>
            </a:avLst>
          </a:prstGeom>
          <a:solidFill>
            <a:schemeClr val="bg2">
              <a:lumMod val="5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800" b="1" i="1" dirty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ISOLDE, real-space refine</a:t>
            </a:r>
          </a:p>
        </p:txBody>
      </p:sp>
      <p:sp>
        <p:nvSpPr>
          <p:cNvPr id="49" name="AutoShape 13">
            <a:extLst>
              <a:ext uri="{FF2B5EF4-FFF2-40B4-BE49-F238E27FC236}">
                <a16:creationId xmlns:a16="http://schemas.microsoft.com/office/drawing/2014/main" id="{AF09F052-BF7E-7D45-AD12-E68C6287A5CB}"/>
              </a:ext>
            </a:extLst>
          </p:cNvPr>
          <p:cNvSpPr>
            <a:spLocks/>
          </p:cNvSpPr>
          <p:nvPr/>
        </p:nvSpPr>
        <p:spPr bwMode="auto">
          <a:xfrm>
            <a:off x="3282316" y="6777037"/>
            <a:ext cx="3220084" cy="501701"/>
          </a:xfrm>
          <a:prstGeom prst="roundRect">
            <a:avLst>
              <a:gd name="adj" fmla="val 34319"/>
            </a:avLst>
          </a:prstGeom>
          <a:solidFill>
            <a:schemeClr val="bg2">
              <a:lumMod val="5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800" b="1" i="1" dirty="0" err="1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AlphaFold</a:t>
            </a:r>
            <a:r>
              <a:rPr lang="en-US" altLang="x-none" sz="2800" b="1" i="1" dirty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 </a:t>
            </a:r>
            <a:r>
              <a:rPr lang="en-US" altLang="x-none" sz="2800" b="1" i="1" dirty="0" err="1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Colab</a:t>
            </a:r>
            <a:endParaRPr lang="en-US" altLang="x-none" sz="2800" b="1" i="1" dirty="0">
              <a:solidFill>
                <a:srgbClr val="FFFFFF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3987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8" grpId="0" animBg="1"/>
      <p:bldP spid="51" grpId="0" animBg="1"/>
      <p:bldP spid="4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279EAFF-097F-564D-94E1-AB4DE8D46D7A}"/>
              </a:ext>
            </a:extLst>
          </p:cNvPr>
          <p:cNvSpPr txBox="1"/>
          <p:nvPr/>
        </p:nvSpPr>
        <p:spPr>
          <a:xfrm>
            <a:off x="208702" y="509090"/>
            <a:ext cx="12625493" cy="8769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4551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Workflow for crystallography</a:t>
            </a:r>
            <a:endParaRPr lang="en-US" sz="3200" i="1" dirty="0">
              <a:solidFill>
                <a:schemeClr val="tx1"/>
              </a:solidFill>
              <a:latin typeface="Helvetica"/>
              <a:ea typeface="ヒラギノ角ゴ ProN W3" charset="0"/>
              <a:cs typeface="Helvetic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9EA4DF-FCBE-9F42-B750-D6CB0A121B35}"/>
              </a:ext>
            </a:extLst>
          </p:cNvPr>
          <p:cNvGrpSpPr/>
          <p:nvPr/>
        </p:nvGrpSpPr>
        <p:grpSpPr>
          <a:xfrm>
            <a:off x="8832542" y="2499338"/>
            <a:ext cx="3833246" cy="1405718"/>
            <a:chOff x="8724213" y="4259329"/>
            <a:chExt cx="3833246" cy="140571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869E13-BBE4-3342-B168-0D996545F6E3}"/>
                </a:ext>
              </a:extLst>
            </p:cNvPr>
            <p:cNvCxnSpPr>
              <a:cxnSpLocks/>
            </p:cNvCxnSpPr>
            <p:nvPr/>
          </p:nvCxnSpPr>
          <p:spPr>
            <a:xfrm>
              <a:off x="8724213" y="4259329"/>
              <a:ext cx="0" cy="1405718"/>
            </a:xfrm>
            <a:prstGeom prst="line">
              <a:avLst/>
            </a:prstGeom>
            <a:noFill/>
            <a:ln w="152400" cap="flat">
              <a:solidFill>
                <a:schemeClr val="accent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B60F668-CDB7-C543-9DCF-FB02907B960F}"/>
                </a:ext>
              </a:extLst>
            </p:cNvPr>
            <p:cNvSpPr txBox="1"/>
            <p:nvPr/>
          </p:nvSpPr>
          <p:spPr>
            <a:xfrm>
              <a:off x="9927968" y="4424318"/>
              <a:ext cx="2629491" cy="1191816"/>
            </a:xfrm>
            <a:prstGeom prst="round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3200" i="1" dirty="0">
                  <a:solidFill>
                    <a:schemeClr val="bg1"/>
                  </a:solidFill>
                  <a:latin typeface="Helvetica"/>
                  <a:ea typeface="ヒラギノ角ゴ ProN W3" charset="0"/>
                  <a:cs typeface="Helvetica"/>
                </a:rPr>
                <a:t>Automated rebuilding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13041DD-D298-D448-BC50-999C6075841D}"/>
              </a:ext>
            </a:extLst>
          </p:cNvPr>
          <p:cNvGrpSpPr/>
          <p:nvPr/>
        </p:nvGrpSpPr>
        <p:grpSpPr>
          <a:xfrm>
            <a:off x="170605" y="1852352"/>
            <a:ext cx="3504523" cy="2751462"/>
            <a:chOff x="170605" y="1852352"/>
            <a:chExt cx="3504523" cy="275146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CAF909-399C-E846-B5F4-4A2C94474D9B}"/>
                </a:ext>
              </a:extLst>
            </p:cNvPr>
            <p:cNvSpPr txBox="1"/>
            <p:nvPr/>
          </p:nvSpPr>
          <p:spPr>
            <a:xfrm>
              <a:off x="170605" y="2867168"/>
              <a:ext cx="3504523" cy="1736646"/>
            </a:xfrm>
            <a:prstGeom prst="roundRect">
              <a:avLst/>
            </a:prstGeom>
            <a:solidFill>
              <a:srgbClr val="00BD42"/>
            </a:solidFill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3200" i="1" dirty="0" err="1">
                  <a:solidFill>
                    <a:schemeClr val="tx1"/>
                  </a:solidFill>
                  <a:latin typeface="Helvetica"/>
                  <a:ea typeface="ヒラギノ角ゴ ProN W3" charset="0"/>
                  <a:cs typeface="Helvetica"/>
                </a:rPr>
                <a:t>AlphaFold</a:t>
              </a:r>
              <a:r>
                <a:rPr lang="en-US" sz="3200" i="1" dirty="0">
                  <a:solidFill>
                    <a:schemeClr val="tx1"/>
                  </a:solidFill>
                  <a:latin typeface="Helvetica"/>
                  <a:ea typeface="ヒラギノ角ゴ ProN W3" charset="0"/>
                  <a:cs typeface="Helvetica"/>
                </a:rPr>
                <a:t> prediction for each chain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082A73-7DAA-DD4E-B5AD-55059F1A0CB6}"/>
                </a:ext>
              </a:extLst>
            </p:cNvPr>
            <p:cNvSpPr txBox="1"/>
            <p:nvPr/>
          </p:nvSpPr>
          <p:spPr>
            <a:xfrm>
              <a:off x="339012" y="1852352"/>
              <a:ext cx="3233590" cy="646986"/>
            </a:xfrm>
            <a:prstGeom prst="round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3200" i="1" dirty="0">
                  <a:solidFill>
                    <a:schemeClr val="tx1"/>
                  </a:solidFill>
                  <a:latin typeface="Helvetica"/>
                  <a:ea typeface="ヒラギノ角ゴ ProN W3" charset="0"/>
                  <a:cs typeface="Helvetica"/>
                </a:rPr>
                <a:t>X-ray data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7C5E80-631D-D54E-8A5F-70C3BAC70164}"/>
              </a:ext>
            </a:extLst>
          </p:cNvPr>
          <p:cNvGrpSpPr/>
          <p:nvPr/>
        </p:nvGrpSpPr>
        <p:grpSpPr>
          <a:xfrm>
            <a:off x="3851367" y="813956"/>
            <a:ext cx="3989796" cy="3180358"/>
            <a:chOff x="4259167" y="1158593"/>
            <a:chExt cx="3989796" cy="318035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F73975-CC0B-6A4A-A7C0-975A4550C602}"/>
                </a:ext>
              </a:extLst>
            </p:cNvPr>
            <p:cNvSpPr txBox="1"/>
            <p:nvPr/>
          </p:nvSpPr>
          <p:spPr>
            <a:xfrm>
              <a:off x="5015373" y="2923596"/>
              <a:ext cx="3233590" cy="119181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3200" i="1" dirty="0">
                  <a:solidFill>
                    <a:schemeClr val="tx1"/>
                  </a:solidFill>
                  <a:latin typeface="Helvetica"/>
                  <a:ea typeface="ヒラギノ角ゴ ProN W3" charset="0"/>
                  <a:cs typeface="Helvetica"/>
                </a:rPr>
                <a:t>Molecular replacement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326380D-A08F-294D-9A06-3929E3440975}"/>
                </a:ext>
              </a:extLst>
            </p:cNvPr>
            <p:cNvCxnSpPr>
              <a:cxnSpLocks/>
            </p:cNvCxnSpPr>
            <p:nvPr/>
          </p:nvCxnSpPr>
          <p:spPr>
            <a:xfrm>
              <a:off x="6291547" y="2166633"/>
              <a:ext cx="887804" cy="0"/>
            </a:xfrm>
            <a:prstGeom prst="line">
              <a:avLst/>
            </a:prstGeom>
            <a:noFill/>
            <a:ln w="152400" cap="flat">
              <a:solidFill>
                <a:schemeClr val="accent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7978F1-EF89-B44F-B5FB-2A5D3497309A}"/>
                </a:ext>
              </a:extLst>
            </p:cNvPr>
            <p:cNvSpPr txBox="1"/>
            <p:nvPr/>
          </p:nvSpPr>
          <p:spPr>
            <a:xfrm>
              <a:off x="4259167" y="1158593"/>
              <a:ext cx="477441" cy="31803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lvl="2" indent="0"/>
              <a:r>
                <a:rPr kumimoji="0" lang="en-US" sz="20000" b="0" i="0" u="none" strike="noStrike" cap="none" spc="0" normalizeH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latin typeface="Symbol" pitchFamily="2" charset="2"/>
                  <a:ea typeface="+mn-ea"/>
                  <a:cs typeface="+mn-cs"/>
                  <a:sym typeface="Gill Sans"/>
                </a:rPr>
                <a:t>}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4F9B0A5-5BC5-CF47-8636-EA23A49BD7B0}"/>
              </a:ext>
            </a:extLst>
          </p:cNvPr>
          <p:cNvSpPr txBox="1"/>
          <p:nvPr/>
        </p:nvSpPr>
        <p:spPr>
          <a:xfrm>
            <a:off x="8406760" y="1573386"/>
            <a:ext cx="2886702" cy="646986"/>
          </a:xfrm>
          <a:prstGeom prst="round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3200" i="1" dirty="0">
                <a:solidFill>
                  <a:schemeClr val="tx1"/>
                </a:solidFill>
                <a:latin typeface="Helvetica"/>
                <a:ea typeface="ヒラギノ角ゴ ProN W3" charset="0"/>
                <a:cs typeface="Helvetica"/>
              </a:rPr>
              <a:t>MR model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ED49E6-3613-A348-9389-C717E3A15ECF}"/>
              </a:ext>
            </a:extLst>
          </p:cNvPr>
          <p:cNvGrpSpPr/>
          <p:nvPr/>
        </p:nvGrpSpPr>
        <p:grpSpPr>
          <a:xfrm>
            <a:off x="8545118" y="4165415"/>
            <a:ext cx="3311324" cy="1267952"/>
            <a:chOff x="9107266" y="6388824"/>
            <a:chExt cx="3311324" cy="126795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27B3A5-C094-9345-BE69-C281D20929BD}"/>
                </a:ext>
              </a:extLst>
            </p:cNvPr>
            <p:cNvSpPr txBox="1"/>
            <p:nvPr/>
          </p:nvSpPr>
          <p:spPr>
            <a:xfrm>
              <a:off x="9107266" y="6388824"/>
              <a:ext cx="3311324" cy="646986"/>
            </a:xfrm>
            <a:prstGeom prst="round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3200" i="1" dirty="0" err="1">
                  <a:solidFill>
                    <a:schemeClr val="bg1"/>
                  </a:solidFill>
                  <a:latin typeface="Helvetica"/>
                  <a:ea typeface="ヒラギノ角ゴ ProN W3" charset="0"/>
                  <a:cs typeface="Helvetica"/>
                </a:rPr>
                <a:t>Autobuilt</a:t>
              </a:r>
              <a:r>
                <a:rPr lang="en-US" sz="3200" i="1" dirty="0">
                  <a:solidFill>
                    <a:schemeClr val="bg1"/>
                  </a:solidFill>
                  <a:latin typeface="Helvetica"/>
                  <a:ea typeface="ヒラギノ角ゴ ProN W3" charset="0"/>
                  <a:cs typeface="Helvetica"/>
                </a:rPr>
                <a:t> model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A0E9066-8A11-874C-965D-76312A5330BF}"/>
                </a:ext>
              </a:extLst>
            </p:cNvPr>
            <p:cNvSpPr txBox="1"/>
            <p:nvPr/>
          </p:nvSpPr>
          <p:spPr>
            <a:xfrm>
              <a:off x="9107267" y="7009790"/>
              <a:ext cx="2900080" cy="646986"/>
            </a:xfrm>
            <a:prstGeom prst="round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3200" i="1" dirty="0">
                  <a:solidFill>
                    <a:schemeClr val="bg1"/>
                  </a:solidFill>
                  <a:latin typeface="Helvetica"/>
                  <a:ea typeface="ヒラギノ角ゴ ProN W3" charset="0"/>
                  <a:cs typeface="Helvetica"/>
                </a:rPr>
                <a:t>Density map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58F7BA3-D6B9-4047-BD7B-5368FD78A837}"/>
              </a:ext>
            </a:extLst>
          </p:cNvPr>
          <p:cNvGrpSpPr/>
          <p:nvPr/>
        </p:nvGrpSpPr>
        <p:grpSpPr>
          <a:xfrm>
            <a:off x="8832542" y="6834816"/>
            <a:ext cx="4139020" cy="1191816"/>
            <a:chOff x="3774787" y="7930198"/>
            <a:chExt cx="4139020" cy="119181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49C84DF-D188-704C-88C6-BD4C47955450}"/>
                </a:ext>
              </a:extLst>
            </p:cNvPr>
            <p:cNvCxnSpPr>
              <a:cxnSpLocks/>
            </p:cNvCxnSpPr>
            <p:nvPr/>
          </p:nvCxnSpPr>
          <p:spPr>
            <a:xfrm>
              <a:off x="3774787" y="7930198"/>
              <a:ext cx="0" cy="1060640"/>
            </a:xfrm>
            <a:prstGeom prst="line">
              <a:avLst/>
            </a:prstGeom>
            <a:noFill/>
            <a:ln w="152400" cap="flat">
              <a:solidFill>
                <a:schemeClr val="accent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5C54983-A3C0-074E-842F-7E793AD7B322}"/>
                </a:ext>
              </a:extLst>
            </p:cNvPr>
            <p:cNvSpPr txBox="1"/>
            <p:nvPr/>
          </p:nvSpPr>
          <p:spPr>
            <a:xfrm>
              <a:off x="4080511" y="7930198"/>
              <a:ext cx="3833296" cy="1191816"/>
            </a:xfrm>
            <a:prstGeom prst="round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3200" i="1" dirty="0">
                  <a:solidFill>
                    <a:schemeClr val="bg1"/>
                  </a:solidFill>
                  <a:latin typeface="Helvetica"/>
                  <a:ea typeface="ヒラギノ角ゴ ProN W3" charset="0"/>
                  <a:cs typeface="Helvetica"/>
                </a:rPr>
                <a:t>Rebuild </a:t>
              </a:r>
              <a:r>
                <a:rPr lang="en-US" sz="3200" i="1" dirty="0" err="1">
                  <a:solidFill>
                    <a:schemeClr val="bg1"/>
                  </a:solidFill>
                  <a:latin typeface="Helvetica"/>
                  <a:ea typeface="ヒラギノ角ゴ ProN W3" charset="0"/>
                  <a:cs typeface="Helvetica"/>
                </a:rPr>
                <a:t>AlphaFold</a:t>
              </a:r>
              <a:r>
                <a:rPr lang="en-US" sz="3200" i="1" dirty="0">
                  <a:solidFill>
                    <a:schemeClr val="bg1"/>
                  </a:solidFill>
                  <a:latin typeface="Helvetica"/>
                  <a:ea typeface="ヒラギノ角ゴ ProN W3" charset="0"/>
                  <a:cs typeface="Helvetica"/>
                </a:rPr>
                <a:t> predictions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89E0452-F4E8-414E-8162-210BB0EE9010}"/>
              </a:ext>
            </a:extLst>
          </p:cNvPr>
          <p:cNvSpPr txBox="1"/>
          <p:nvPr/>
        </p:nvSpPr>
        <p:spPr>
          <a:xfrm>
            <a:off x="7502568" y="8436405"/>
            <a:ext cx="5502232" cy="1191816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3200" i="1" dirty="0">
                <a:solidFill>
                  <a:schemeClr val="bg1"/>
                </a:solidFill>
                <a:latin typeface="Helvetica"/>
                <a:ea typeface="ヒラギノ角ゴ ProN W3" charset="0"/>
                <a:cs typeface="Helvetica"/>
              </a:rPr>
              <a:t>Rebuilt model for each chain with full exact sequence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03E11A1-2AFC-A34B-883F-8B4609CB3BAC}"/>
              </a:ext>
            </a:extLst>
          </p:cNvPr>
          <p:cNvGrpSpPr/>
          <p:nvPr/>
        </p:nvGrpSpPr>
        <p:grpSpPr>
          <a:xfrm>
            <a:off x="697894" y="5548726"/>
            <a:ext cx="4178913" cy="1736646"/>
            <a:chOff x="697894" y="5548726"/>
            <a:chExt cx="4178913" cy="1736646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B95CC54-EA47-1040-BBB0-2E0AED44AB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7894" y="5625879"/>
              <a:ext cx="0" cy="1469276"/>
            </a:xfrm>
            <a:prstGeom prst="line">
              <a:avLst/>
            </a:prstGeom>
            <a:noFill/>
            <a:ln w="152400" cap="flat">
              <a:solidFill>
                <a:schemeClr val="accent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D5FBDBD-EE6E-BC42-BFD1-7CE3FB61FD50}"/>
                </a:ext>
              </a:extLst>
            </p:cNvPr>
            <p:cNvSpPr txBox="1"/>
            <p:nvPr/>
          </p:nvSpPr>
          <p:spPr>
            <a:xfrm>
              <a:off x="1148358" y="5548726"/>
              <a:ext cx="3728449" cy="1736646"/>
            </a:xfrm>
            <a:prstGeom prst="round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3200" i="1" dirty="0" err="1">
                  <a:solidFill>
                    <a:schemeClr val="tx1"/>
                  </a:solidFill>
                  <a:latin typeface="Helvetica"/>
                  <a:ea typeface="ヒラギノ角ゴ ProN W3" charset="0"/>
                  <a:cs typeface="Helvetica"/>
                </a:rPr>
                <a:t>AlphaFold</a:t>
              </a:r>
              <a:r>
                <a:rPr lang="en-US" sz="3200" i="1" dirty="0">
                  <a:solidFill>
                    <a:schemeClr val="tx1"/>
                  </a:solidFill>
                  <a:latin typeface="Helvetica"/>
                  <a:ea typeface="ヒラギノ角ゴ ProN W3" charset="0"/>
                  <a:cs typeface="Helvetica"/>
                </a:rPr>
                <a:t> with supplied template on each chain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9E66505-3C01-8843-8C59-DD25D5751AAC}"/>
              </a:ext>
            </a:extLst>
          </p:cNvPr>
          <p:cNvGrpSpPr/>
          <p:nvPr/>
        </p:nvGrpSpPr>
        <p:grpSpPr>
          <a:xfrm>
            <a:off x="3804573" y="4488880"/>
            <a:ext cx="8494311" cy="1565453"/>
            <a:chOff x="4489604" y="7393208"/>
            <a:chExt cx="8494311" cy="15654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C25BB3B-E4D3-1E4A-B483-C309C7427A75}"/>
                </a:ext>
              </a:extLst>
            </p:cNvPr>
            <p:cNvSpPr txBox="1"/>
            <p:nvPr/>
          </p:nvSpPr>
          <p:spPr>
            <a:xfrm>
              <a:off x="8787706" y="8311675"/>
              <a:ext cx="4196209" cy="646986"/>
            </a:xfrm>
            <a:prstGeom prst="roundRect">
              <a:avLst/>
            </a:prstGeom>
            <a:solidFill>
              <a:srgbClr val="00BD42"/>
            </a:solidFill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3200" i="1" dirty="0" err="1">
                  <a:solidFill>
                    <a:schemeClr val="tx1"/>
                  </a:solidFill>
                  <a:latin typeface="Helvetica"/>
                  <a:ea typeface="ヒラギノ角ゴ ProN W3" charset="0"/>
                  <a:cs typeface="Helvetica"/>
                </a:rPr>
                <a:t>AlphaFold</a:t>
              </a:r>
              <a:r>
                <a:rPr lang="en-US" sz="3200" i="1" dirty="0">
                  <a:solidFill>
                    <a:schemeClr val="tx1"/>
                  </a:solidFill>
                  <a:latin typeface="Helvetica"/>
                  <a:ea typeface="ヒラギノ角ゴ ProN W3" charset="0"/>
                  <a:cs typeface="Helvetica"/>
                </a:rPr>
                <a:t> prediction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B357031-A45F-F644-87D5-33290FB1EBF0}"/>
                </a:ext>
              </a:extLst>
            </p:cNvPr>
            <p:cNvCxnSpPr>
              <a:cxnSpLocks/>
            </p:cNvCxnSpPr>
            <p:nvPr/>
          </p:nvCxnSpPr>
          <p:spPr>
            <a:xfrm>
              <a:off x="4489604" y="7393208"/>
              <a:ext cx="4158349" cy="1118062"/>
            </a:xfrm>
            <a:prstGeom prst="line">
              <a:avLst/>
            </a:prstGeom>
            <a:noFill/>
            <a:ln w="73025" cap="flat">
              <a:solidFill>
                <a:srgbClr val="00B050"/>
              </a:solidFill>
              <a:prstDash val="sysDash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6" name="AutoShape 13">
            <a:extLst>
              <a:ext uri="{FF2B5EF4-FFF2-40B4-BE49-F238E27FC236}">
                <a16:creationId xmlns:a16="http://schemas.microsoft.com/office/drawing/2014/main" id="{47ECD445-FBF0-D34B-AB8C-F49425D668F6}"/>
              </a:ext>
            </a:extLst>
          </p:cNvPr>
          <p:cNvSpPr>
            <a:spLocks/>
          </p:cNvSpPr>
          <p:nvPr/>
        </p:nvSpPr>
        <p:spPr bwMode="auto">
          <a:xfrm>
            <a:off x="5293220" y="2153002"/>
            <a:ext cx="1570219" cy="468105"/>
          </a:xfrm>
          <a:prstGeom prst="roundRect">
            <a:avLst>
              <a:gd name="adj" fmla="val 34319"/>
            </a:avLst>
          </a:prstGeom>
          <a:solidFill>
            <a:schemeClr val="bg2">
              <a:lumMod val="5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800" b="1" i="1" dirty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Phaser</a:t>
            </a:r>
          </a:p>
        </p:txBody>
      </p:sp>
      <p:sp>
        <p:nvSpPr>
          <p:cNvPr id="47" name="AutoShape 13">
            <a:extLst>
              <a:ext uri="{FF2B5EF4-FFF2-40B4-BE49-F238E27FC236}">
                <a16:creationId xmlns:a16="http://schemas.microsoft.com/office/drawing/2014/main" id="{E4650F16-6570-CF40-BB56-C87357109BA6}"/>
              </a:ext>
            </a:extLst>
          </p:cNvPr>
          <p:cNvSpPr>
            <a:spLocks/>
          </p:cNvSpPr>
          <p:nvPr/>
        </p:nvSpPr>
        <p:spPr bwMode="auto">
          <a:xfrm>
            <a:off x="10375794" y="2344907"/>
            <a:ext cx="1950496" cy="468105"/>
          </a:xfrm>
          <a:prstGeom prst="roundRect">
            <a:avLst>
              <a:gd name="adj" fmla="val 34319"/>
            </a:avLst>
          </a:prstGeom>
          <a:solidFill>
            <a:schemeClr val="bg2">
              <a:lumMod val="5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800" b="1" i="1" dirty="0" err="1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AutoBuild</a:t>
            </a:r>
            <a:endParaRPr lang="en-US" altLang="x-none" sz="2800" b="1" i="1" dirty="0">
              <a:solidFill>
                <a:srgbClr val="FFFFFF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48" name="AutoShape 13">
            <a:extLst>
              <a:ext uri="{FF2B5EF4-FFF2-40B4-BE49-F238E27FC236}">
                <a16:creationId xmlns:a16="http://schemas.microsoft.com/office/drawing/2014/main" id="{4BB90848-3CDC-A541-8B30-3EE4B8588315}"/>
              </a:ext>
            </a:extLst>
          </p:cNvPr>
          <p:cNvSpPr>
            <a:spLocks/>
          </p:cNvSpPr>
          <p:nvPr/>
        </p:nvSpPr>
        <p:spPr bwMode="auto">
          <a:xfrm>
            <a:off x="9617436" y="6497887"/>
            <a:ext cx="3220084" cy="468105"/>
          </a:xfrm>
          <a:prstGeom prst="roundRect">
            <a:avLst>
              <a:gd name="adj" fmla="val 34319"/>
            </a:avLst>
          </a:prstGeom>
          <a:solidFill>
            <a:schemeClr val="bg2">
              <a:lumMod val="5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800" b="1" i="1" dirty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Dock-and-rebuild</a:t>
            </a:r>
          </a:p>
        </p:txBody>
      </p:sp>
      <p:sp>
        <p:nvSpPr>
          <p:cNvPr id="49" name="AutoShape 13">
            <a:extLst>
              <a:ext uri="{FF2B5EF4-FFF2-40B4-BE49-F238E27FC236}">
                <a16:creationId xmlns:a16="http://schemas.microsoft.com/office/drawing/2014/main" id="{AF09F052-BF7E-7D45-AD12-E68C6287A5CB}"/>
              </a:ext>
            </a:extLst>
          </p:cNvPr>
          <p:cNvSpPr>
            <a:spLocks/>
          </p:cNvSpPr>
          <p:nvPr/>
        </p:nvSpPr>
        <p:spPr bwMode="auto">
          <a:xfrm>
            <a:off x="1277803" y="5080807"/>
            <a:ext cx="3220084" cy="501701"/>
          </a:xfrm>
          <a:prstGeom prst="roundRect">
            <a:avLst>
              <a:gd name="adj" fmla="val 34319"/>
            </a:avLst>
          </a:prstGeom>
          <a:solidFill>
            <a:schemeClr val="bg2">
              <a:lumMod val="5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800" b="1" i="1" dirty="0" err="1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AlphaFold</a:t>
            </a:r>
            <a:r>
              <a:rPr lang="en-US" altLang="x-none" sz="2800" b="1" i="1" dirty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 </a:t>
            </a:r>
            <a:r>
              <a:rPr lang="en-US" altLang="x-none" sz="2800" b="1" i="1" dirty="0" err="1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Colab</a:t>
            </a:r>
            <a:endParaRPr lang="en-US" altLang="x-none" sz="2800" b="1" i="1" dirty="0">
              <a:solidFill>
                <a:srgbClr val="FFFFFF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E27ADDB-C5AC-7E4D-97CC-106477D267C6}"/>
              </a:ext>
            </a:extLst>
          </p:cNvPr>
          <p:cNvCxnSpPr>
            <a:cxnSpLocks/>
          </p:cNvCxnSpPr>
          <p:nvPr/>
        </p:nvCxnSpPr>
        <p:spPr>
          <a:xfrm flipH="1">
            <a:off x="5818682" y="7814526"/>
            <a:ext cx="1017933" cy="0"/>
          </a:xfrm>
          <a:prstGeom prst="line">
            <a:avLst/>
          </a:prstGeom>
          <a:noFill/>
          <a:ln w="152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15F170D-683B-0F47-9ED2-024EE1713F19}"/>
              </a:ext>
            </a:extLst>
          </p:cNvPr>
          <p:cNvSpPr txBox="1"/>
          <p:nvPr/>
        </p:nvSpPr>
        <p:spPr>
          <a:xfrm>
            <a:off x="4011264" y="8971392"/>
            <a:ext cx="3298907" cy="646986"/>
          </a:xfrm>
          <a:prstGeom prst="round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3200" i="1" dirty="0">
                <a:solidFill>
                  <a:schemeClr val="bg1"/>
                </a:solidFill>
                <a:latin typeface="Helvetica"/>
                <a:ea typeface="ヒラギノ角ゴ ProN W3" charset="0"/>
                <a:cs typeface="Helvetica"/>
              </a:rPr>
              <a:t>Fix errors, refine</a:t>
            </a:r>
          </a:p>
        </p:txBody>
      </p:sp>
      <p:sp>
        <p:nvSpPr>
          <p:cNvPr id="45" name="AutoShape 13">
            <a:extLst>
              <a:ext uri="{FF2B5EF4-FFF2-40B4-BE49-F238E27FC236}">
                <a16:creationId xmlns:a16="http://schemas.microsoft.com/office/drawing/2014/main" id="{CCC2EC41-194B-724B-BB64-43081EA62902}"/>
              </a:ext>
            </a:extLst>
          </p:cNvPr>
          <p:cNvSpPr>
            <a:spLocks/>
          </p:cNvSpPr>
          <p:nvPr/>
        </p:nvSpPr>
        <p:spPr bwMode="auto">
          <a:xfrm>
            <a:off x="3996235" y="8133158"/>
            <a:ext cx="3220084" cy="847226"/>
          </a:xfrm>
          <a:prstGeom prst="roundRect">
            <a:avLst>
              <a:gd name="adj" fmla="val 34319"/>
            </a:avLst>
          </a:prstGeom>
          <a:solidFill>
            <a:schemeClr val="bg2">
              <a:lumMod val="5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800" b="1" i="1" dirty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ISOLDE,</a:t>
            </a:r>
          </a:p>
          <a:p>
            <a:pPr algn="ctr" eaLnBrk="1" hangingPunct="1"/>
            <a:r>
              <a:rPr lang="en-US" altLang="x-none" sz="2800" b="1" i="1" dirty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Real-space refine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EC0B95B-CF74-9C48-9A93-FE45269FE03A}"/>
              </a:ext>
            </a:extLst>
          </p:cNvPr>
          <p:cNvSpPr txBox="1"/>
          <p:nvPr/>
        </p:nvSpPr>
        <p:spPr>
          <a:xfrm>
            <a:off x="339012" y="7753291"/>
            <a:ext cx="2766044" cy="1736646"/>
          </a:xfrm>
          <a:prstGeom prst="round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3200" i="1" dirty="0">
                <a:solidFill>
                  <a:schemeClr val="bg1"/>
                </a:solidFill>
                <a:latin typeface="Helvetica"/>
                <a:ea typeface="ヒラギノ角ゴ ProN W3" charset="0"/>
                <a:cs typeface="Helvetica"/>
              </a:rPr>
              <a:t>Refined model for each chain</a:t>
            </a:r>
          </a:p>
        </p:txBody>
      </p:sp>
    </p:spTree>
    <p:extLst>
      <p:ext uri="{BB962C8B-B14F-4D97-AF65-F5344CB8AC3E}">
        <p14:creationId xmlns:p14="http://schemas.microsoft.com/office/powerpoint/2010/main" val="112498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6" grpId="0" animBg="1"/>
      <p:bldP spid="47" grpId="0" animBg="1"/>
      <p:bldP spid="48" grpId="0" animBg="1"/>
      <p:bldP spid="49" grpId="0" animBg="1"/>
      <p:bldP spid="44" grpId="0" animBg="1"/>
      <p:bldP spid="45" grpId="0" animBg="1"/>
      <p:bldP spid="5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13">
            <a:extLst>
              <a:ext uri="{FF2B5EF4-FFF2-40B4-BE49-F238E27FC236}">
                <a16:creationId xmlns:a16="http://schemas.microsoft.com/office/drawing/2014/main" id="{9F510FDE-48C3-044D-93DA-43A0A4F5B22F}"/>
              </a:ext>
            </a:extLst>
          </p:cNvPr>
          <p:cNvSpPr>
            <a:spLocks/>
          </p:cNvSpPr>
          <p:nvPr/>
        </p:nvSpPr>
        <p:spPr bwMode="auto">
          <a:xfrm>
            <a:off x="3767328" y="2013819"/>
            <a:ext cx="5662863" cy="1066382"/>
          </a:xfrm>
          <a:prstGeom prst="roundRect">
            <a:avLst>
              <a:gd name="adj" fmla="val 34319"/>
            </a:avLst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are great </a:t>
            </a:r>
            <a:r>
              <a:rPr lang="en-US" altLang="x-none" sz="2800" b="1" i="1" dirty="0">
                <a:solidFill>
                  <a:schemeClr val="accent5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hypotheses</a:t>
            </a:r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 for protein structures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4DC03-E8DE-6943-9FCB-DB4CC2C56D36}"/>
              </a:ext>
            </a:extLst>
          </p:cNvPr>
          <p:cNvSpPr txBox="1"/>
          <p:nvPr/>
        </p:nvSpPr>
        <p:spPr>
          <a:xfrm>
            <a:off x="208702" y="305582"/>
            <a:ext cx="12625493" cy="876978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551" i="1" dirty="0" err="1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AlphaFold</a:t>
            </a:r>
            <a:r>
              <a:rPr lang="en-US" sz="4551" i="1" dirty="0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 models 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959EE-8B3F-6D49-8F85-4C561EFB2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13274" r="9469" b="17830"/>
          <a:stretch/>
        </p:blipFill>
        <p:spPr>
          <a:xfrm>
            <a:off x="251465" y="3684329"/>
            <a:ext cx="3515863" cy="2385789"/>
          </a:xfrm>
          <a:prstGeom prst="rect">
            <a:avLst/>
          </a:prstGeom>
        </p:spPr>
      </p:pic>
      <p:sp>
        <p:nvSpPr>
          <p:cNvPr id="11" name="AutoShape 13">
            <a:extLst>
              <a:ext uri="{FF2B5EF4-FFF2-40B4-BE49-F238E27FC236}">
                <a16:creationId xmlns:a16="http://schemas.microsoft.com/office/drawing/2014/main" id="{A04DACEF-C4C1-424E-85C9-9E5EE10C37D7}"/>
              </a:ext>
            </a:extLst>
          </p:cNvPr>
          <p:cNvSpPr>
            <a:spLocks/>
          </p:cNvSpPr>
          <p:nvPr/>
        </p:nvSpPr>
        <p:spPr bwMode="auto">
          <a:xfrm>
            <a:off x="4160876" y="3591725"/>
            <a:ext cx="7999040" cy="1066382"/>
          </a:xfrm>
          <a:prstGeom prst="roundRect">
            <a:avLst>
              <a:gd name="adj" fmla="val 34319"/>
            </a:avLst>
          </a:prstGeom>
          <a:solidFill>
            <a:schemeClr val="accent6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jump-start structure determination by X-ray and </a:t>
            </a:r>
            <a:r>
              <a:rPr lang="en-US" altLang="x-none" sz="2800" i="1" dirty="0" err="1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CryoEM</a:t>
            </a:r>
            <a:endParaRPr lang="en-US" altLang="x-none" sz="28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id="{DE96A8F5-0199-AA40-A4C0-92AD48C82D57}"/>
              </a:ext>
            </a:extLst>
          </p:cNvPr>
          <p:cNvSpPr>
            <a:spLocks/>
          </p:cNvSpPr>
          <p:nvPr/>
        </p:nvSpPr>
        <p:spPr bwMode="auto">
          <a:xfrm>
            <a:off x="3465094" y="5095493"/>
            <a:ext cx="9095874" cy="1060860"/>
          </a:xfrm>
          <a:prstGeom prst="roundRect">
            <a:avLst>
              <a:gd name="adj" fmla="val 34319"/>
            </a:avLst>
          </a:prstGeom>
          <a:solidFill>
            <a:srgbClr val="ECE83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can be iteratively improved with a density map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8EAA6DA2-4380-2645-8D7E-DD31DECF1B4A}"/>
              </a:ext>
            </a:extLst>
          </p:cNvPr>
          <p:cNvSpPr>
            <a:spLocks/>
          </p:cNvSpPr>
          <p:nvPr/>
        </p:nvSpPr>
        <p:spPr bwMode="auto">
          <a:xfrm>
            <a:off x="4160876" y="6882023"/>
            <a:ext cx="7999040" cy="1066382"/>
          </a:xfrm>
          <a:prstGeom prst="roundRect">
            <a:avLst>
              <a:gd name="adj" fmla="val 34319"/>
            </a:avLst>
          </a:prstGeom>
          <a:solidFill>
            <a:srgbClr val="FFC0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allow a new work-flow for structure determination</a:t>
            </a:r>
          </a:p>
        </p:txBody>
      </p:sp>
    </p:spTree>
    <p:extLst>
      <p:ext uri="{BB962C8B-B14F-4D97-AF65-F5344CB8AC3E}">
        <p14:creationId xmlns:p14="http://schemas.microsoft.com/office/powerpoint/2010/main" val="367894767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Randy Read, Airlie McCoy,…"/>
          <p:cNvSpPr/>
          <p:nvPr/>
        </p:nvSpPr>
        <p:spPr>
          <a:xfrm>
            <a:off x="610479" y="5554279"/>
            <a:ext cx="5781597" cy="2123253"/>
          </a:xfrm>
          <a:prstGeom prst="roundRect">
            <a:avLst>
              <a:gd name="adj" fmla="val 8972"/>
            </a:avLst>
          </a:prstGeom>
          <a:solidFill>
            <a:srgbClr val="B1AF59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/>
            </a:pPr>
            <a:r>
              <a:rPr dirty="0"/>
              <a:t>Randy Read, Airlie McCoy,</a:t>
            </a:r>
          </a:p>
          <a:p>
            <a:pPr>
              <a:defRPr sz="3000"/>
            </a:pPr>
            <a:r>
              <a:rPr dirty="0"/>
              <a:t>Tristan </a:t>
            </a:r>
            <a:r>
              <a:rPr dirty="0" err="1"/>
              <a:t>Croll</a:t>
            </a:r>
            <a:r>
              <a:rPr dirty="0"/>
              <a:t>, Claudia </a:t>
            </a:r>
            <a:r>
              <a:rPr dirty="0" err="1"/>
              <a:t>Millán</a:t>
            </a:r>
            <a:r>
              <a:rPr dirty="0"/>
              <a:t> </a:t>
            </a:r>
            <a:r>
              <a:rPr dirty="0" err="1"/>
              <a:t>Nebot</a:t>
            </a:r>
            <a:r>
              <a:rPr dirty="0"/>
              <a:t>, Rob </a:t>
            </a:r>
            <a:r>
              <a:rPr dirty="0" err="1"/>
              <a:t>Oeffner</a:t>
            </a:r>
            <a:r>
              <a:rPr dirty="0"/>
              <a:t>, Duncan </a:t>
            </a:r>
            <a:r>
              <a:rPr dirty="0" err="1"/>
              <a:t>Stockwell</a:t>
            </a:r>
            <a:endParaRPr dirty="0"/>
          </a:p>
        </p:txBody>
      </p:sp>
      <p:sp>
        <p:nvSpPr>
          <p:cNvPr id="275" name="Tom Terwilliger, Li-Wei Hung"/>
          <p:cNvSpPr/>
          <p:nvPr/>
        </p:nvSpPr>
        <p:spPr>
          <a:xfrm>
            <a:off x="6832850" y="2838523"/>
            <a:ext cx="5463506" cy="855974"/>
          </a:xfrm>
          <a:prstGeom prst="roundRect">
            <a:avLst>
              <a:gd name="adj" fmla="val 21031"/>
            </a:avLst>
          </a:prstGeom>
          <a:solidFill>
            <a:srgbClr val="958CB2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/>
            </a:lvl1pPr>
          </a:lstStyle>
          <a:p>
            <a:r>
              <a:t>Tom Terwilliger, Li-Wei Hung</a:t>
            </a:r>
          </a:p>
        </p:txBody>
      </p:sp>
      <p:sp>
        <p:nvSpPr>
          <p:cNvPr id="276" name="The Phenix Project"/>
          <p:cNvSpPr txBox="1">
            <a:spLocks noGrp="1"/>
          </p:cNvSpPr>
          <p:nvPr>
            <p:ph type="title"/>
          </p:nvPr>
        </p:nvSpPr>
        <p:spPr>
          <a:xfrm>
            <a:off x="1772263" y="501610"/>
            <a:ext cx="6543904" cy="8890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dirty="0"/>
              <a:t>The Phenix Project</a:t>
            </a:r>
          </a:p>
        </p:txBody>
      </p:sp>
      <p:sp>
        <p:nvSpPr>
          <p:cNvPr id="277" name="Paul Adams, Pavel Afonine, Dorothee Liebschner, Nigel Moriarty, Billy Poon, Christopher Schlicksup, Oleg Sobolev"/>
          <p:cNvSpPr/>
          <p:nvPr/>
        </p:nvSpPr>
        <p:spPr>
          <a:xfrm>
            <a:off x="986185" y="2417379"/>
            <a:ext cx="5405891" cy="2057912"/>
          </a:xfrm>
          <a:prstGeom prst="roundRect">
            <a:avLst>
              <a:gd name="adj" fmla="val 9841"/>
            </a:avLst>
          </a:prstGeom>
          <a:solidFill>
            <a:srgbClr val="6DA8B2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/>
            </a:lvl1pPr>
          </a:lstStyle>
          <a:p>
            <a:r>
              <a:rPr dirty="0"/>
              <a:t>Paul Adams, Pavel </a:t>
            </a:r>
            <a:r>
              <a:rPr dirty="0" err="1"/>
              <a:t>Afonine</a:t>
            </a:r>
            <a:r>
              <a:rPr dirty="0"/>
              <a:t>, </a:t>
            </a:r>
            <a:r>
              <a:rPr dirty="0" err="1"/>
              <a:t>Dorothee</a:t>
            </a:r>
            <a:r>
              <a:rPr dirty="0"/>
              <a:t> </a:t>
            </a:r>
            <a:r>
              <a:rPr dirty="0" err="1"/>
              <a:t>Liebschner</a:t>
            </a:r>
            <a:r>
              <a:rPr dirty="0"/>
              <a:t>, Nigel Moriarty, Billy Poon, Christopher </a:t>
            </a:r>
            <a:r>
              <a:rPr dirty="0" err="1"/>
              <a:t>Schlicksup</a:t>
            </a:r>
            <a:r>
              <a:rPr dirty="0"/>
              <a:t>, Oleg </a:t>
            </a:r>
            <a:r>
              <a:rPr dirty="0" err="1"/>
              <a:t>Sobolev</a:t>
            </a:r>
            <a:endParaRPr dirty="0"/>
          </a:p>
        </p:txBody>
      </p:sp>
      <p:sp>
        <p:nvSpPr>
          <p:cNvPr id="278" name="Lawrence Berkeley Laboratory"/>
          <p:cNvSpPr txBox="1"/>
          <p:nvPr/>
        </p:nvSpPr>
        <p:spPr>
          <a:xfrm>
            <a:off x="1309058" y="1894166"/>
            <a:ext cx="5297055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/>
            </a:lvl1pPr>
          </a:lstStyle>
          <a:p>
            <a:r>
              <a:rPr dirty="0"/>
              <a:t>Lawrence Berkeley Laboratory</a:t>
            </a:r>
          </a:p>
        </p:txBody>
      </p:sp>
      <p:sp>
        <p:nvSpPr>
          <p:cNvPr id="279" name="New Mexico Consortium…"/>
          <p:cNvSpPr txBox="1"/>
          <p:nvPr/>
        </p:nvSpPr>
        <p:spPr>
          <a:xfrm>
            <a:off x="6820150" y="2018351"/>
            <a:ext cx="518026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 b="1"/>
            </a:pPr>
            <a:r>
              <a:t>New Mexico Consortium</a:t>
            </a:r>
          </a:p>
          <a:p>
            <a:pPr algn="l">
              <a:defRPr sz="2400" b="1"/>
            </a:pPr>
            <a:r>
              <a:t>Los Alamos National Laboratory</a:t>
            </a:r>
          </a:p>
        </p:txBody>
      </p:sp>
      <p:sp>
        <p:nvSpPr>
          <p:cNvPr id="280" name="Jane &amp; David Richardson, Chris Williams, Vincent Chen"/>
          <p:cNvSpPr/>
          <p:nvPr/>
        </p:nvSpPr>
        <p:spPr>
          <a:xfrm>
            <a:off x="6832850" y="6897405"/>
            <a:ext cx="4856456" cy="1302378"/>
          </a:xfrm>
          <a:prstGeom prst="roundRect">
            <a:avLst>
              <a:gd name="adj" fmla="val 14627"/>
            </a:avLst>
          </a:prstGeom>
          <a:solidFill>
            <a:srgbClr val="B1DAF9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/>
            </a:lvl1pPr>
          </a:lstStyle>
          <a:p>
            <a:r>
              <a:t>Jane &amp; David Richardson, Chris Williams, Vincent Chen</a:t>
            </a:r>
          </a:p>
        </p:txBody>
      </p:sp>
      <p:sp>
        <p:nvSpPr>
          <p:cNvPr id="281" name="University of Cambridge"/>
          <p:cNvSpPr txBox="1"/>
          <p:nvPr/>
        </p:nvSpPr>
        <p:spPr>
          <a:xfrm>
            <a:off x="2492332" y="5074192"/>
            <a:ext cx="389974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/>
            </a:lvl1pPr>
          </a:lstStyle>
          <a:p>
            <a:r>
              <a:rPr dirty="0"/>
              <a:t>University of Cambridge</a:t>
            </a:r>
          </a:p>
        </p:txBody>
      </p:sp>
      <p:sp>
        <p:nvSpPr>
          <p:cNvPr id="282" name="Duke University"/>
          <p:cNvSpPr txBox="1"/>
          <p:nvPr/>
        </p:nvSpPr>
        <p:spPr>
          <a:xfrm>
            <a:off x="6820150" y="6438897"/>
            <a:ext cx="262413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/>
            </a:lvl1pPr>
          </a:lstStyle>
          <a:p>
            <a:r>
              <a:t>Duke University</a:t>
            </a:r>
          </a:p>
        </p:txBody>
      </p:sp>
      <p:pic>
        <p:nvPicPr>
          <p:cNvPr id="284" name="www.lbl.jpg" descr="www.lbl.jpg"/>
          <p:cNvPicPr>
            <a:picLocks noChangeAspect="1"/>
          </p:cNvPicPr>
          <p:nvPr/>
        </p:nvPicPr>
        <p:blipFill>
          <a:blip r:embed="rId3"/>
          <a:srcRect l="833" t="5123" r="833" b="5771"/>
          <a:stretch>
            <a:fillRect/>
          </a:stretch>
        </p:blipFill>
        <p:spPr>
          <a:xfrm>
            <a:off x="-967" y="2141198"/>
            <a:ext cx="1498601" cy="1155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46" y="0"/>
                </a:moveTo>
                <a:cubicBezTo>
                  <a:pt x="1229" y="0"/>
                  <a:pt x="0" y="1594"/>
                  <a:pt x="0" y="3560"/>
                </a:cubicBezTo>
                <a:lnTo>
                  <a:pt x="0" y="18040"/>
                </a:lnTo>
                <a:cubicBezTo>
                  <a:pt x="0" y="20006"/>
                  <a:pt x="1229" y="21600"/>
                  <a:pt x="2746" y="21600"/>
                </a:cubicBezTo>
                <a:lnTo>
                  <a:pt x="18854" y="21600"/>
                </a:lnTo>
                <a:cubicBezTo>
                  <a:pt x="20371" y="21600"/>
                  <a:pt x="21600" y="20006"/>
                  <a:pt x="21600" y="18040"/>
                </a:cubicBezTo>
                <a:lnTo>
                  <a:pt x="21600" y="3560"/>
                </a:lnTo>
                <a:cubicBezTo>
                  <a:pt x="21600" y="1594"/>
                  <a:pt x="20371" y="0"/>
                  <a:pt x="18854" y="0"/>
                </a:cubicBezTo>
                <a:lnTo>
                  <a:pt x="2746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  <a:effectLst>
            <a:outerShdw blurRad="38100" dist="76200" dir="2700000" rotWithShape="0">
              <a:srgbClr val="000000">
                <a:alpha val="50000"/>
              </a:srgbClr>
            </a:outerShdw>
          </a:effectLst>
        </p:spPr>
      </p:pic>
      <p:grpSp>
        <p:nvGrpSpPr>
          <p:cNvPr id="287" name="Group"/>
          <p:cNvGrpSpPr/>
          <p:nvPr/>
        </p:nvGrpSpPr>
        <p:grpSpPr>
          <a:xfrm>
            <a:off x="9676310" y="3535489"/>
            <a:ext cx="2324101" cy="990601"/>
            <a:chOff x="0" y="0"/>
            <a:chExt cx="2324100" cy="990600"/>
          </a:xfrm>
        </p:grpSpPr>
        <p:sp>
          <p:nvSpPr>
            <p:cNvPr id="285" name="Rounded Rectangle"/>
            <p:cNvSpPr/>
            <p:nvPr/>
          </p:nvSpPr>
          <p:spPr>
            <a:xfrm>
              <a:off x="0" y="0"/>
              <a:ext cx="2324100" cy="990600"/>
            </a:xfrm>
            <a:prstGeom prst="roundRect">
              <a:avLst>
                <a:gd name="adj" fmla="val 19231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76200" dir="27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286" name="Los_Alamos_logo.png" descr="Los_Alamos_logo.png"/>
            <p:cNvPicPr>
              <a:picLocks noChangeAspect="1"/>
            </p:cNvPicPr>
            <p:nvPr/>
          </p:nvPicPr>
          <p:blipFill>
            <a:blip r:embed="rId4"/>
            <a:srcRect b="11886"/>
            <a:stretch>
              <a:fillRect/>
            </a:stretch>
          </p:blipFill>
          <p:spPr>
            <a:xfrm>
              <a:off x="63500" y="86547"/>
              <a:ext cx="2108200" cy="8532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0" name="Group"/>
          <p:cNvGrpSpPr/>
          <p:nvPr/>
        </p:nvGrpSpPr>
        <p:grpSpPr>
          <a:xfrm>
            <a:off x="3521875" y="7561105"/>
            <a:ext cx="2882901" cy="787401"/>
            <a:chOff x="0" y="0"/>
            <a:chExt cx="2882900" cy="787400"/>
          </a:xfrm>
        </p:grpSpPr>
        <p:sp>
          <p:nvSpPr>
            <p:cNvPr id="288" name="Rounded Rectangle"/>
            <p:cNvSpPr/>
            <p:nvPr/>
          </p:nvSpPr>
          <p:spPr>
            <a:xfrm>
              <a:off x="0" y="0"/>
              <a:ext cx="2882900" cy="787400"/>
            </a:xfrm>
            <a:prstGeom prst="roundRect">
              <a:avLst>
                <a:gd name="adj" fmla="val 24194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76200" dir="27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289" name="University_of_Cambridge_logo.png" descr="University_of_Cambridge_log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400" y="133896"/>
              <a:ext cx="2520850" cy="520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3" name="Group"/>
          <p:cNvGrpSpPr/>
          <p:nvPr/>
        </p:nvGrpSpPr>
        <p:grpSpPr>
          <a:xfrm>
            <a:off x="11577629" y="6356493"/>
            <a:ext cx="1079501" cy="1358901"/>
            <a:chOff x="0" y="0"/>
            <a:chExt cx="1079500" cy="1358900"/>
          </a:xfrm>
        </p:grpSpPr>
        <p:sp>
          <p:nvSpPr>
            <p:cNvPr id="291" name="Rounded Rectangle"/>
            <p:cNvSpPr/>
            <p:nvPr/>
          </p:nvSpPr>
          <p:spPr>
            <a:xfrm>
              <a:off x="0" y="0"/>
              <a:ext cx="1079500" cy="1358900"/>
            </a:xfrm>
            <a:prstGeom prst="roundRect">
              <a:avLst>
                <a:gd name="adj" fmla="val 17647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76200" dir="27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292" name="duke_univ_blue.png" descr="duke_univ_blu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00" y="107168"/>
              <a:ext cx="986183" cy="1206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4" name="Liebschner et al., Macromolecular structure determination using X-rays, neutrons and electrons: recent developments in Phenix. Acta Cryst. 2019 D75:861-877"/>
          <p:cNvSpPr txBox="1"/>
          <p:nvPr/>
        </p:nvSpPr>
        <p:spPr>
          <a:xfrm>
            <a:off x="5368052" y="8583711"/>
            <a:ext cx="7405003" cy="1169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/>
            </a:pPr>
            <a:r>
              <a:rPr dirty="0" err="1"/>
              <a:t>Liebschner</a:t>
            </a:r>
            <a:r>
              <a:rPr dirty="0"/>
              <a:t> et al., Macromolecular structure determination using X-rays, neutrons and electrons: recent developments in Phenix. </a:t>
            </a:r>
            <a:r>
              <a:rPr i="1" dirty="0"/>
              <a:t>Acta </a:t>
            </a:r>
            <a:r>
              <a:rPr i="1" dirty="0" err="1"/>
              <a:t>Cryst</a:t>
            </a:r>
            <a:r>
              <a:rPr i="1" dirty="0"/>
              <a:t>.</a:t>
            </a:r>
            <a:r>
              <a:rPr dirty="0"/>
              <a:t> 2019 </a:t>
            </a:r>
            <a:r>
              <a:rPr b="1" dirty="0"/>
              <a:t>D75</a:t>
            </a:r>
            <a:r>
              <a:rPr dirty="0"/>
              <a:t>:861-877</a:t>
            </a:r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7"/>
          <a:srcRect l="1542" t="3148" r="2689" b="16145"/>
          <a:stretch>
            <a:fillRect/>
          </a:stretch>
        </p:blipFill>
        <p:spPr>
          <a:xfrm>
            <a:off x="7235664" y="3558705"/>
            <a:ext cx="2312591" cy="944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21" y="0"/>
                </a:moveTo>
                <a:cubicBezTo>
                  <a:pt x="1923" y="0"/>
                  <a:pt x="1442" y="0"/>
                  <a:pt x="1123" y="327"/>
                </a:cubicBezTo>
                <a:cubicBezTo>
                  <a:pt x="663" y="737"/>
                  <a:pt x="301" y="1624"/>
                  <a:pt x="133" y="2751"/>
                </a:cubicBezTo>
                <a:cubicBezTo>
                  <a:pt x="0" y="3533"/>
                  <a:pt x="0" y="4709"/>
                  <a:pt x="0" y="6664"/>
                </a:cubicBezTo>
                <a:lnTo>
                  <a:pt x="0" y="14936"/>
                </a:lnTo>
                <a:cubicBezTo>
                  <a:pt x="0" y="16891"/>
                  <a:pt x="0" y="18067"/>
                  <a:pt x="133" y="18849"/>
                </a:cubicBezTo>
                <a:cubicBezTo>
                  <a:pt x="301" y="19976"/>
                  <a:pt x="663" y="20863"/>
                  <a:pt x="1123" y="21273"/>
                </a:cubicBezTo>
                <a:cubicBezTo>
                  <a:pt x="1442" y="21600"/>
                  <a:pt x="1923" y="21600"/>
                  <a:pt x="2721" y="21600"/>
                </a:cubicBezTo>
                <a:lnTo>
                  <a:pt x="18883" y="21600"/>
                </a:lnTo>
                <a:cubicBezTo>
                  <a:pt x="19681" y="21600"/>
                  <a:pt x="20158" y="21600"/>
                  <a:pt x="20477" y="21273"/>
                </a:cubicBezTo>
                <a:cubicBezTo>
                  <a:pt x="20937" y="20863"/>
                  <a:pt x="21299" y="19976"/>
                  <a:pt x="21467" y="18849"/>
                </a:cubicBezTo>
                <a:cubicBezTo>
                  <a:pt x="21600" y="18067"/>
                  <a:pt x="21600" y="16891"/>
                  <a:pt x="21600" y="14936"/>
                </a:cubicBezTo>
                <a:lnTo>
                  <a:pt x="21600" y="6664"/>
                </a:lnTo>
                <a:cubicBezTo>
                  <a:pt x="21600" y="4709"/>
                  <a:pt x="21600" y="3533"/>
                  <a:pt x="21467" y="2751"/>
                </a:cubicBezTo>
                <a:cubicBezTo>
                  <a:pt x="21299" y="1624"/>
                  <a:pt x="20937" y="737"/>
                  <a:pt x="20477" y="327"/>
                </a:cubicBezTo>
                <a:cubicBezTo>
                  <a:pt x="20158" y="0"/>
                  <a:pt x="19681" y="0"/>
                  <a:pt x="18883" y="0"/>
                </a:cubicBezTo>
                <a:lnTo>
                  <a:pt x="2721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  <a:effectLst>
            <a:outerShdw blurRad="38100" dist="508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96" name="Baylor College of Medicine"/>
          <p:cNvSpPr txBox="1"/>
          <p:nvPr/>
        </p:nvSpPr>
        <p:spPr>
          <a:xfrm>
            <a:off x="6820150" y="4849775"/>
            <a:ext cx="424591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 b="1"/>
            </a:lvl1pPr>
          </a:lstStyle>
          <a:p>
            <a:r>
              <a:t>Baylor College of Medicine</a:t>
            </a:r>
          </a:p>
        </p:txBody>
      </p:sp>
      <p:sp>
        <p:nvSpPr>
          <p:cNvPr id="297" name="Matt Baker, Corey Hyrc"/>
          <p:cNvSpPr/>
          <p:nvPr/>
        </p:nvSpPr>
        <p:spPr>
          <a:xfrm>
            <a:off x="6832850" y="5310877"/>
            <a:ext cx="4635501" cy="902724"/>
          </a:xfrm>
          <a:prstGeom prst="roundRect">
            <a:avLst>
              <a:gd name="adj" fmla="val 21103"/>
            </a:avLst>
          </a:prstGeom>
          <a:solidFill>
            <a:srgbClr val="74A559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/>
            </a:lvl1pPr>
          </a:lstStyle>
          <a:p>
            <a:r>
              <a:t>Matt Baker, Corey Hyrc</a:t>
            </a:r>
          </a:p>
        </p:txBody>
      </p:sp>
      <p:sp>
        <p:nvSpPr>
          <p:cNvPr id="298" name="An NIH/NIGMS funded…"/>
          <p:cNvSpPr txBox="1"/>
          <p:nvPr/>
        </p:nvSpPr>
        <p:spPr>
          <a:xfrm>
            <a:off x="1177202" y="8660656"/>
            <a:ext cx="370607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 i="1"/>
            </a:pPr>
            <a:r>
              <a:rPr dirty="0"/>
              <a:t>An NIH/NIGMS funded </a:t>
            </a:r>
          </a:p>
          <a:p>
            <a:pPr algn="l">
              <a:defRPr sz="3200" i="1"/>
            </a:pPr>
            <a:r>
              <a:rPr dirty="0"/>
              <a:t>Program Project</a:t>
            </a:r>
          </a:p>
        </p:txBody>
      </p:sp>
      <p:grpSp>
        <p:nvGrpSpPr>
          <p:cNvPr id="301" name="Group"/>
          <p:cNvGrpSpPr/>
          <p:nvPr/>
        </p:nvGrpSpPr>
        <p:grpSpPr>
          <a:xfrm>
            <a:off x="11084166" y="5008669"/>
            <a:ext cx="1662173" cy="1016001"/>
            <a:chOff x="0" y="0"/>
            <a:chExt cx="1662172" cy="1016000"/>
          </a:xfrm>
        </p:grpSpPr>
        <p:sp>
          <p:nvSpPr>
            <p:cNvPr id="299" name="Rounded Rectangle"/>
            <p:cNvSpPr/>
            <p:nvPr/>
          </p:nvSpPr>
          <p:spPr>
            <a:xfrm>
              <a:off x="0" y="0"/>
              <a:ext cx="1662173" cy="1016000"/>
            </a:xfrm>
            <a:prstGeom prst="roundRect">
              <a:avLst>
                <a:gd name="adj" fmla="val 15495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25400" dir="1866322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300" name="Image" descr="Image"/>
            <p:cNvPicPr>
              <a:picLocks noChangeAspect="1"/>
            </p:cNvPicPr>
            <p:nvPr/>
          </p:nvPicPr>
          <p:blipFill>
            <a:blip r:embed="rId8"/>
            <a:srcRect l="7590" t="11263" r="13377" b="21787"/>
            <a:stretch>
              <a:fillRect/>
            </a:stretch>
          </p:blipFill>
          <p:spPr>
            <a:xfrm>
              <a:off x="4532" y="14805"/>
              <a:ext cx="1637005" cy="986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60827EB-CF83-9D4D-98AB-67616916E1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364" y="140435"/>
            <a:ext cx="1357190" cy="1359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144DC03-E8DE-6943-9FCB-DB4CC2C56D36}"/>
              </a:ext>
            </a:extLst>
          </p:cNvPr>
          <p:cNvSpPr txBox="1"/>
          <p:nvPr/>
        </p:nvSpPr>
        <p:spPr>
          <a:xfrm>
            <a:off x="208702" y="305582"/>
            <a:ext cx="12625493" cy="876978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551" i="1" dirty="0" err="1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AlphaFold</a:t>
            </a:r>
            <a:r>
              <a:rPr lang="en-US" sz="4551" i="1" dirty="0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 models 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959EE-8B3F-6D49-8F85-4C561EFB2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13274" r="9469" b="17830"/>
          <a:stretch/>
        </p:blipFill>
        <p:spPr>
          <a:xfrm>
            <a:off x="251465" y="3684329"/>
            <a:ext cx="3515863" cy="2385789"/>
          </a:xfrm>
          <a:prstGeom prst="rect">
            <a:avLst/>
          </a:prstGeom>
        </p:spPr>
      </p:pic>
      <p:sp>
        <p:nvSpPr>
          <p:cNvPr id="10" name="AutoShape 13">
            <a:extLst>
              <a:ext uri="{FF2B5EF4-FFF2-40B4-BE49-F238E27FC236}">
                <a16:creationId xmlns:a16="http://schemas.microsoft.com/office/drawing/2014/main" id="{260575A3-151B-9A4B-9F58-750F8276156E}"/>
              </a:ext>
            </a:extLst>
          </p:cNvPr>
          <p:cNvSpPr>
            <a:spLocks/>
          </p:cNvSpPr>
          <p:nvPr/>
        </p:nvSpPr>
        <p:spPr bwMode="auto">
          <a:xfrm>
            <a:off x="3767328" y="2013819"/>
            <a:ext cx="5662863" cy="1066382"/>
          </a:xfrm>
          <a:prstGeom prst="roundRect">
            <a:avLst>
              <a:gd name="adj" fmla="val 34319"/>
            </a:avLst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are great </a:t>
            </a:r>
            <a:r>
              <a:rPr lang="en-US" altLang="x-none" sz="2800" b="1" i="1" dirty="0">
                <a:solidFill>
                  <a:schemeClr val="accent5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hypotheses</a:t>
            </a:r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 for protein structures</a:t>
            </a:r>
          </a:p>
        </p:txBody>
      </p:sp>
      <p:sp>
        <p:nvSpPr>
          <p:cNvPr id="11" name="AutoShape 13">
            <a:extLst>
              <a:ext uri="{FF2B5EF4-FFF2-40B4-BE49-F238E27FC236}">
                <a16:creationId xmlns:a16="http://schemas.microsoft.com/office/drawing/2014/main" id="{A04DACEF-C4C1-424E-85C9-9E5EE10C37D7}"/>
              </a:ext>
            </a:extLst>
          </p:cNvPr>
          <p:cNvSpPr>
            <a:spLocks/>
          </p:cNvSpPr>
          <p:nvPr/>
        </p:nvSpPr>
        <p:spPr bwMode="auto">
          <a:xfrm>
            <a:off x="4160876" y="3591725"/>
            <a:ext cx="7999040" cy="1066382"/>
          </a:xfrm>
          <a:prstGeom prst="roundRect">
            <a:avLst>
              <a:gd name="adj" fmla="val 34319"/>
            </a:avLst>
          </a:prstGeom>
          <a:solidFill>
            <a:schemeClr val="accent6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jump-start structure determination by X-ray and </a:t>
            </a:r>
            <a:r>
              <a:rPr lang="en-US" altLang="x-none" sz="2800" i="1" dirty="0" err="1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CryoEM</a:t>
            </a:r>
            <a:endParaRPr lang="en-US" altLang="x-none" sz="28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id="{DE96A8F5-0199-AA40-A4C0-92AD48C82D57}"/>
              </a:ext>
            </a:extLst>
          </p:cNvPr>
          <p:cNvSpPr>
            <a:spLocks/>
          </p:cNvSpPr>
          <p:nvPr/>
        </p:nvSpPr>
        <p:spPr bwMode="auto">
          <a:xfrm>
            <a:off x="3465094" y="5095493"/>
            <a:ext cx="9095874" cy="1060860"/>
          </a:xfrm>
          <a:prstGeom prst="roundRect">
            <a:avLst>
              <a:gd name="adj" fmla="val 34319"/>
            </a:avLst>
          </a:prstGeom>
          <a:solidFill>
            <a:srgbClr val="ECE83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can be iteratively improved with a density map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8EAA6DA2-4380-2645-8D7E-DD31DECF1B4A}"/>
              </a:ext>
            </a:extLst>
          </p:cNvPr>
          <p:cNvSpPr>
            <a:spLocks/>
          </p:cNvSpPr>
          <p:nvPr/>
        </p:nvSpPr>
        <p:spPr bwMode="auto">
          <a:xfrm>
            <a:off x="4160876" y="6882023"/>
            <a:ext cx="7999040" cy="1066382"/>
          </a:xfrm>
          <a:prstGeom prst="roundRect">
            <a:avLst>
              <a:gd name="adj" fmla="val 34319"/>
            </a:avLst>
          </a:prstGeom>
          <a:solidFill>
            <a:srgbClr val="FFC0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i="1" dirty="0">
                <a:solidFill>
                  <a:schemeClr val="tx1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allow a new work-flow for structure determination</a:t>
            </a:r>
          </a:p>
        </p:txBody>
      </p:sp>
      <p:sp>
        <p:nvSpPr>
          <p:cNvPr id="14" name="AutoShape 13">
            <a:extLst>
              <a:ext uri="{FF2B5EF4-FFF2-40B4-BE49-F238E27FC236}">
                <a16:creationId xmlns:a16="http://schemas.microsoft.com/office/drawing/2014/main" id="{ECB8A058-8840-FE45-887E-BE04D7234103}"/>
              </a:ext>
            </a:extLst>
          </p:cNvPr>
          <p:cNvSpPr>
            <a:spLocks/>
          </p:cNvSpPr>
          <p:nvPr/>
        </p:nvSpPr>
        <p:spPr bwMode="auto">
          <a:xfrm>
            <a:off x="4160876" y="3577931"/>
            <a:ext cx="7999040" cy="1066382"/>
          </a:xfrm>
          <a:prstGeom prst="roundRect">
            <a:avLst>
              <a:gd name="adj" fmla="val 34319"/>
            </a:avLst>
          </a:prstGeom>
          <a:solidFill>
            <a:schemeClr val="accent6">
              <a:lumMod val="40000"/>
              <a:lumOff val="60000"/>
              <a:alpha val="78257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x-none" sz="28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id="{451DB249-6956-D54A-841D-7ACA4CFD671F}"/>
              </a:ext>
            </a:extLst>
          </p:cNvPr>
          <p:cNvSpPr>
            <a:spLocks/>
          </p:cNvSpPr>
          <p:nvPr/>
        </p:nvSpPr>
        <p:spPr bwMode="auto">
          <a:xfrm>
            <a:off x="3465094" y="5095493"/>
            <a:ext cx="9095874" cy="1060860"/>
          </a:xfrm>
          <a:prstGeom prst="roundRect">
            <a:avLst>
              <a:gd name="adj" fmla="val 34319"/>
            </a:avLst>
          </a:prstGeom>
          <a:solidFill>
            <a:srgbClr val="ECE83E">
              <a:alpha val="80501"/>
            </a:srgb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x-none" sz="28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7" name="AutoShape 13">
            <a:extLst>
              <a:ext uri="{FF2B5EF4-FFF2-40B4-BE49-F238E27FC236}">
                <a16:creationId xmlns:a16="http://schemas.microsoft.com/office/drawing/2014/main" id="{79F5107F-2C67-A843-A7A4-F029F1DE5928}"/>
              </a:ext>
            </a:extLst>
          </p:cNvPr>
          <p:cNvSpPr>
            <a:spLocks/>
          </p:cNvSpPr>
          <p:nvPr/>
        </p:nvSpPr>
        <p:spPr bwMode="auto">
          <a:xfrm>
            <a:off x="4160876" y="6868229"/>
            <a:ext cx="7999040" cy="1066382"/>
          </a:xfrm>
          <a:prstGeom prst="roundRect">
            <a:avLst>
              <a:gd name="adj" fmla="val 34319"/>
            </a:avLst>
          </a:prstGeom>
          <a:solidFill>
            <a:srgbClr val="FFC000">
              <a:alpha val="76566"/>
            </a:srgb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x-none" sz="2800" i="1" dirty="0">
              <a:solidFill>
                <a:schemeClr val="tx1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444938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2E019FFF-6ECF-B54E-BB1C-419F170A7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08" y="2987013"/>
            <a:ext cx="2694432" cy="22123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66E6FB-3403-D04D-B4B8-4EDECFACA99C}"/>
              </a:ext>
            </a:extLst>
          </p:cNvPr>
          <p:cNvSpPr txBox="1"/>
          <p:nvPr/>
        </p:nvSpPr>
        <p:spPr>
          <a:xfrm>
            <a:off x="208702" y="305582"/>
            <a:ext cx="12625493" cy="749141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800" b="1" i="1" dirty="0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Machine-learning prediction of protein 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74878E-4B90-9C4E-B7F1-E0E39A720112}"/>
              </a:ext>
            </a:extLst>
          </p:cNvPr>
          <p:cNvSpPr txBox="1"/>
          <p:nvPr/>
        </p:nvSpPr>
        <p:spPr>
          <a:xfrm>
            <a:off x="384899" y="7364329"/>
            <a:ext cx="4002255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1000" dirty="0">
                <a:latin typeface="Courier" pitchFamily="2" charset="0"/>
              </a:rPr>
              <a:t>EVQLVESGGGLVQPGGSLRLSCAASGFN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I</a:t>
            </a:r>
            <a:r>
              <a:rPr lang="en-US" sz="1000" dirty="0">
                <a:latin typeface="Courier" pitchFamily="2" charset="0"/>
              </a:rPr>
              <a:t>YSSS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I</a:t>
            </a:r>
            <a:r>
              <a:rPr lang="en-US" sz="1000" dirty="0">
                <a:latin typeface="Courier" pitchFamily="2" charset="0"/>
              </a:rPr>
              <a:t>HWVRQAPGKGLEWVAYI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............................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F</a:t>
            </a:r>
            <a:r>
              <a:rPr lang="en-US" sz="1000" dirty="0">
                <a:latin typeface="Courier" pitchFamily="2" charset="0"/>
              </a:rPr>
              <a:t>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M</a:t>
            </a:r>
            <a:r>
              <a:rPr lang="en-US" sz="1000" dirty="0">
                <a:latin typeface="Courier" pitchFamily="2" charset="0"/>
              </a:rPr>
              <a:t>........Q........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..................K.........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Y</a:t>
            </a:r>
            <a:r>
              <a:rPr lang="en-US" sz="1000" dirty="0">
                <a:latin typeface="Courier" pitchFamily="2" charset="0"/>
              </a:rPr>
              <a:t>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L</a:t>
            </a:r>
            <a:r>
              <a:rPr lang="en-US" sz="1000" dirty="0">
                <a:latin typeface="Courier" pitchFamily="2" charset="0"/>
              </a:rPr>
              <a:t>.......A.........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..............A.............................V......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....................A..............................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............................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L</a:t>
            </a:r>
            <a:r>
              <a:rPr lang="en-US" sz="1000" dirty="0">
                <a:latin typeface="Courier" pitchFamily="2" charset="0"/>
              </a:rPr>
              <a:t>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V</a:t>
            </a:r>
            <a:r>
              <a:rPr lang="en-US" sz="1000" dirty="0">
                <a:latin typeface="Courier" pitchFamily="2" charset="0"/>
              </a:rPr>
              <a:t>....E............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.........A...................................Q.....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3058B3-C7A4-ED43-A39E-55237CE76AF1}"/>
              </a:ext>
            </a:extLst>
          </p:cNvPr>
          <p:cNvSpPr txBox="1"/>
          <p:nvPr/>
        </p:nvSpPr>
        <p:spPr>
          <a:xfrm>
            <a:off x="903477" y="1844854"/>
            <a:ext cx="214452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3200" b="1" dirty="0">
                <a:solidFill>
                  <a:schemeClr val="tx1"/>
                </a:solidFill>
              </a:rPr>
              <a:t>Training</a:t>
            </a:r>
            <a:endParaRPr kumimoji="0" lang="en-US" sz="3200" b="1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0169DD-5B9A-174D-9F53-B669014A91E6}"/>
              </a:ext>
            </a:extLst>
          </p:cNvPr>
          <p:cNvSpPr txBox="1"/>
          <p:nvPr/>
        </p:nvSpPr>
        <p:spPr>
          <a:xfrm>
            <a:off x="903477" y="5064243"/>
            <a:ext cx="227999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3200" b="1" dirty="0">
                <a:solidFill>
                  <a:schemeClr val="tx1"/>
                </a:solidFill>
              </a:rPr>
              <a:t>Prediction</a:t>
            </a:r>
            <a:endParaRPr kumimoji="0" lang="en-US" sz="3200" b="1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E88AC9-1851-344D-94EF-98E6ED52EC66}"/>
              </a:ext>
            </a:extLst>
          </p:cNvPr>
          <p:cNvSpPr txBox="1"/>
          <p:nvPr/>
        </p:nvSpPr>
        <p:spPr>
          <a:xfrm>
            <a:off x="8965457" y="2272895"/>
            <a:ext cx="3868738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3200" i="1" dirty="0">
                <a:solidFill>
                  <a:schemeClr val="tx1"/>
                </a:solidFill>
              </a:rPr>
              <a:t>180,000 protein structures in the PDB</a:t>
            </a:r>
            <a:endParaRPr kumimoji="0" lang="en-US" sz="3200" i="1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705B43-CA20-204D-AF44-E97755314744}"/>
              </a:ext>
            </a:extLst>
          </p:cNvPr>
          <p:cNvSpPr txBox="1"/>
          <p:nvPr/>
        </p:nvSpPr>
        <p:spPr>
          <a:xfrm>
            <a:off x="3322954" y="1844854"/>
            <a:ext cx="5294694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tx1"/>
                </a:solidFill>
              </a:rPr>
              <a:t>Sequence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tx1"/>
                </a:solidFill>
              </a:rPr>
              <a:t>Multiple sequence alignment</a:t>
            </a:r>
            <a:endParaRPr kumimoji="0" lang="en-US" sz="3200" i="1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0BE233-E5A6-BB4B-B1B0-F065BAD1C68B}"/>
              </a:ext>
            </a:extLst>
          </p:cNvPr>
          <p:cNvSpPr txBox="1"/>
          <p:nvPr/>
        </p:nvSpPr>
        <p:spPr>
          <a:xfrm>
            <a:off x="4636292" y="2979918"/>
            <a:ext cx="335344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tx1"/>
                </a:solidFill>
              </a:rPr>
              <a:t>3D structure</a:t>
            </a:r>
            <a:endParaRPr kumimoji="0" lang="en-US" sz="3200" i="1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AF6DC1-7A0B-CA49-84A9-6D480591C88F}"/>
              </a:ext>
            </a:extLst>
          </p:cNvPr>
          <p:cNvSpPr txBox="1"/>
          <p:nvPr/>
        </p:nvSpPr>
        <p:spPr>
          <a:xfrm>
            <a:off x="384899" y="5835319"/>
            <a:ext cx="5574895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tx1"/>
                </a:solidFill>
              </a:rPr>
              <a:t>Sequence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tx1"/>
                </a:solidFill>
              </a:rPr>
              <a:t>Multiple sequence alignment</a:t>
            </a:r>
            <a:endParaRPr kumimoji="0" lang="en-US" sz="3200" i="1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E2EC014-A3FC-8240-A992-EA7BFBB924B9}"/>
              </a:ext>
            </a:extLst>
          </p:cNvPr>
          <p:cNvSpPr txBox="1"/>
          <p:nvPr/>
        </p:nvSpPr>
        <p:spPr>
          <a:xfrm>
            <a:off x="8238878" y="1567855"/>
            <a:ext cx="477441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2" indent="0"/>
            <a:r>
              <a:rPr kumimoji="0" lang="en-US" sz="1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itchFamily="2" charset="2"/>
                <a:ea typeface="+mn-ea"/>
                <a:cs typeface="+mn-cs"/>
                <a:sym typeface="Gill Sans"/>
              </a:rPr>
              <a:t>}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7B296E-4448-0842-8758-0D79B46632BC}"/>
              </a:ext>
            </a:extLst>
          </p:cNvPr>
          <p:cNvSpPr txBox="1"/>
          <p:nvPr/>
        </p:nvSpPr>
        <p:spPr>
          <a:xfrm>
            <a:off x="119293" y="2987017"/>
            <a:ext cx="4267861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1000" dirty="0">
                <a:latin typeface="Courier" pitchFamily="2" charset="0"/>
              </a:rPr>
              <a:t>EVQLVESGGGLVQPGGSLRLSCAASGFN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I</a:t>
            </a:r>
            <a:r>
              <a:rPr lang="en-US" sz="1000" dirty="0">
                <a:latin typeface="Courier" pitchFamily="2" charset="0"/>
              </a:rPr>
              <a:t>YSSS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I</a:t>
            </a:r>
            <a:r>
              <a:rPr lang="en-US" sz="1000" dirty="0">
                <a:latin typeface="Courier" pitchFamily="2" charset="0"/>
              </a:rPr>
              <a:t>HWVRQAPGKGLEWVAYI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............................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F</a:t>
            </a:r>
            <a:r>
              <a:rPr lang="en-US" sz="1000" dirty="0">
                <a:latin typeface="Courier" pitchFamily="2" charset="0"/>
              </a:rPr>
              <a:t>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M</a:t>
            </a:r>
            <a:r>
              <a:rPr lang="en-US" sz="1000" dirty="0">
                <a:latin typeface="Courier" pitchFamily="2" charset="0"/>
              </a:rPr>
              <a:t>........Q........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..................K.........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Y</a:t>
            </a:r>
            <a:r>
              <a:rPr lang="en-US" sz="1000" dirty="0">
                <a:latin typeface="Courier" pitchFamily="2" charset="0"/>
              </a:rPr>
              <a:t>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L</a:t>
            </a:r>
            <a:r>
              <a:rPr lang="en-US" sz="1000" dirty="0">
                <a:latin typeface="Courier" pitchFamily="2" charset="0"/>
              </a:rPr>
              <a:t>.......A.........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..............A.............................V......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....................A..............................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............................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L</a:t>
            </a:r>
            <a:r>
              <a:rPr lang="en-US" sz="1000" dirty="0">
                <a:latin typeface="Courier" pitchFamily="2" charset="0"/>
              </a:rPr>
              <a:t>....</a:t>
            </a:r>
            <a:r>
              <a:rPr lang="en-US" sz="1000" b="1" dirty="0">
                <a:solidFill>
                  <a:srgbClr val="FF0000"/>
                </a:solidFill>
                <a:latin typeface="Courier" pitchFamily="2" charset="0"/>
              </a:rPr>
              <a:t>V</a:t>
            </a:r>
            <a:r>
              <a:rPr lang="en-US" sz="1000" dirty="0">
                <a:latin typeface="Courier" pitchFamily="2" charset="0"/>
              </a:rPr>
              <a:t>....E............</a:t>
            </a:r>
          </a:p>
          <a:p>
            <a:pPr algn="l"/>
            <a:r>
              <a:rPr lang="en-US" sz="1000" dirty="0">
                <a:latin typeface="Courier" pitchFamily="2" charset="0"/>
              </a:rPr>
              <a:t>.........A...................................Q.....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EF10D5-2E93-7A4B-9518-19AE96CE09B5}"/>
              </a:ext>
            </a:extLst>
          </p:cNvPr>
          <p:cNvGrpSpPr/>
          <p:nvPr/>
        </p:nvGrpSpPr>
        <p:grpSpPr>
          <a:xfrm>
            <a:off x="8198358" y="3939073"/>
            <a:ext cx="3670683" cy="1087477"/>
            <a:chOff x="8198358" y="3939073"/>
            <a:chExt cx="3670683" cy="108747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967B1CF-6F6D-B545-A7CF-D119A76A0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98358" y="4496538"/>
              <a:ext cx="954883" cy="1"/>
            </a:xfrm>
            <a:prstGeom prst="line">
              <a:avLst/>
            </a:prstGeom>
            <a:noFill/>
            <a:ln w="76200" cap="flat">
              <a:solidFill>
                <a:srgbClr val="7030A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26B31B-887B-BF4D-BFC9-D8B677444F24}"/>
                </a:ext>
              </a:extLst>
            </p:cNvPr>
            <p:cNvSpPr txBox="1"/>
            <p:nvPr/>
          </p:nvSpPr>
          <p:spPr>
            <a:xfrm>
              <a:off x="9387786" y="3939073"/>
              <a:ext cx="2481255" cy="1087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3200" b="1" i="1" dirty="0">
                  <a:solidFill>
                    <a:srgbClr val="7030A0"/>
                  </a:solidFill>
                </a:rPr>
                <a:t>21 million parameters</a:t>
              </a:r>
              <a:endParaRPr kumimoji="0" lang="en-US" sz="3200" b="1" i="1" u="none" strike="noStrike" cap="none" spc="0" normalizeH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Gill Sans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EE18B434-4D20-1C4A-AFEB-7724B4ED8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432" y="6488790"/>
            <a:ext cx="2657179" cy="2181752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4509555-70DA-6242-B6AD-369C5380A650}"/>
              </a:ext>
            </a:extLst>
          </p:cNvPr>
          <p:cNvCxnSpPr>
            <a:cxnSpLocks/>
          </p:cNvCxnSpPr>
          <p:nvPr/>
        </p:nvCxnSpPr>
        <p:spPr>
          <a:xfrm flipV="1">
            <a:off x="7989740" y="7593734"/>
            <a:ext cx="954883" cy="1"/>
          </a:xfrm>
          <a:prstGeom prst="line">
            <a:avLst/>
          </a:prstGeom>
          <a:noFill/>
          <a:ln w="76200" cap="flat">
            <a:solidFill>
              <a:schemeClr val="tx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7FFB404-F0C1-DF43-B321-C16FD11C9D81}"/>
              </a:ext>
            </a:extLst>
          </p:cNvPr>
          <p:cNvSpPr txBox="1"/>
          <p:nvPr/>
        </p:nvSpPr>
        <p:spPr>
          <a:xfrm>
            <a:off x="9578219" y="6191272"/>
            <a:ext cx="240839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3200" i="1" dirty="0">
                <a:solidFill>
                  <a:schemeClr val="tx1"/>
                </a:solidFill>
              </a:rPr>
              <a:t>3D prediction</a:t>
            </a:r>
            <a:endParaRPr kumimoji="0" lang="en-US" sz="3200" i="1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1AC793-CF53-9943-90EE-E613BDB620E6}"/>
              </a:ext>
            </a:extLst>
          </p:cNvPr>
          <p:cNvSpPr txBox="1"/>
          <p:nvPr/>
        </p:nvSpPr>
        <p:spPr>
          <a:xfrm>
            <a:off x="6099478" y="6226500"/>
            <a:ext cx="2481255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3200" b="1" i="1" dirty="0">
                <a:solidFill>
                  <a:srgbClr val="7030A0"/>
                </a:solidFill>
              </a:rPr>
              <a:t>21 million parameters</a:t>
            </a:r>
            <a:endParaRPr kumimoji="0" lang="en-US" sz="3200" b="1" i="1" u="none" strike="noStrike" cap="none" spc="0" normalizeH="0" dirty="0">
              <a:ln>
                <a:noFill/>
              </a:ln>
              <a:solidFill>
                <a:srgbClr val="7030A0"/>
              </a:solidFill>
              <a:effectLst/>
              <a:uFillTx/>
              <a:sym typeface="Gill San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3AEB45-79CD-8249-BEA7-9E3B3F47EF84}"/>
              </a:ext>
            </a:extLst>
          </p:cNvPr>
          <p:cNvSpPr txBox="1"/>
          <p:nvPr/>
        </p:nvSpPr>
        <p:spPr>
          <a:xfrm>
            <a:off x="9536084" y="8424321"/>
            <a:ext cx="3199226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3200" i="1" dirty="0">
                <a:solidFill>
                  <a:schemeClr val="tx1"/>
                </a:solidFill>
              </a:rPr>
              <a:t>Confidence estimates (</a:t>
            </a:r>
            <a:r>
              <a:rPr lang="en-US" sz="3200" i="1" dirty="0" err="1">
                <a:solidFill>
                  <a:schemeClr val="tx1"/>
                </a:solidFill>
              </a:rPr>
              <a:t>plDDT</a:t>
            </a:r>
            <a:r>
              <a:rPr lang="en-US" sz="3200" i="1" dirty="0">
                <a:solidFill>
                  <a:schemeClr val="tx1"/>
                </a:solidFill>
              </a:rPr>
              <a:t>)</a:t>
            </a:r>
            <a:endParaRPr kumimoji="0" lang="en-US" sz="3200" i="1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A9B68C-FDDB-824E-9505-E1A867F04961}"/>
              </a:ext>
            </a:extLst>
          </p:cNvPr>
          <p:cNvSpPr txBox="1"/>
          <p:nvPr/>
        </p:nvSpPr>
        <p:spPr>
          <a:xfrm>
            <a:off x="6031539" y="7593734"/>
            <a:ext cx="245563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3200" i="1" dirty="0">
                <a:solidFill>
                  <a:schemeClr val="tx1"/>
                </a:solidFill>
              </a:rPr>
              <a:t>Focus attention on important relationships</a:t>
            </a:r>
            <a:endParaRPr kumimoji="0" lang="en-US" sz="3200" i="1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91492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" grpId="0"/>
      <p:bldP spid="32" grpId="0"/>
      <p:bldP spid="33" grpId="0"/>
      <p:bldP spid="34" grpId="0"/>
      <p:bldP spid="35" grpId="0"/>
      <p:bldP spid="41" grpId="0"/>
      <p:bldP spid="42" grpId="0"/>
      <p:bldP spid="36" grpId="0"/>
      <p:bldP spid="20" grpId="0"/>
      <p:bldP spid="43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766E6FB-3403-D04D-B4B8-4EDECFACA99C}"/>
              </a:ext>
            </a:extLst>
          </p:cNvPr>
          <p:cNvSpPr txBox="1"/>
          <p:nvPr/>
        </p:nvSpPr>
        <p:spPr>
          <a:xfrm>
            <a:off x="208702" y="305582"/>
            <a:ext cx="12625493" cy="646986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200" b="1" i="1" dirty="0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Multiple sequence alignment is key information for </a:t>
            </a:r>
            <a:r>
              <a:rPr lang="en-US" sz="3200" b="1" i="1" dirty="0" err="1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AlphaFold</a:t>
            </a:r>
            <a:endParaRPr lang="en-US" sz="3200" b="1" i="1" dirty="0">
              <a:solidFill>
                <a:srgbClr val="FFFF00"/>
              </a:solidFill>
              <a:latin typeface="Helvetica"/>
              <a:ea typeface="ヒラギノ角ゴ ProN W3" charset="0"/>
              <a:cs typeface="Helvetica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A07B6A-78CC-5D4A-921E-32E9E7AF6914}"/>
              </a:ext>
            </a:extLst>
          </p:cNvPr>
          <p:cNvGrpSpPr/>
          <p:nvPr/>
        </p:nvGrpSpPr>
        <p:grpSpPr>
          <a:xfrm>
            <a:off x="777272" y="1254748"/>
            <a:ext cx="12056912" cy="3057247"/>
            <a:chOff x="651067" y="5965915"/>
            <a:chExt cx="12056912" cy="305724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74878E-4B90-9C4E-B7F1-E0E39A720112}"/>
                </a:ext>
              </a:extLst>
            </p:cNvPr>
            <p:cNvSpPr txBox="1"/>
            <p:nvPr/>
          </p:nvSpPr>
          <p:spPr>
            <a:xfrm>
              <a:off x="903477" y="6990766"/>
              <a:ext cx="4802884" cy="13951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1200" dirty="0">
                  <a:latin typeface="Courier" pitchFamily="2" charset="0"/>
                </a:rPr>
                <a:t>EVQLVESGGGLVQPGGSLRLSCAASGFN</a:t>
              </a:r>
              <a:r>
                <a:rPr lang="en-US" sz="1200" b="1" dirty="0">
                  <a:solidFill>
                    <a:srgbClr val="FF0000"/>
                  </a:solidFill>
                  <a:latin typeface="Courier" pitchFamily="2" charset="0"/>
                </a:rPr>
                <a:t>I</a:t>
              </a:r>
              <a:r>
                <a:rPr lang="en-US" sz="1200" dirty="0">
                  <a:latin typeface="Courier" pitchFamily="2" charset="0"/>
                </a:rPr>
                <a:t>YSSS</a:t>
              </a:r>
              <a:r>
                <a:rPr lang="en-US" sz="1200" b="1" dirty="0">
                  <a:solidFill>
                    <a:srgbClr val="FF0000"/>
                  </a:solidFill>
                  <a:latin typeface="Courier" pitchFamily="2" charset="0"/>
                </a:rPr>
                <a:t>I</a:t>
              </a:r>
              <a:r>
                <a:rPr lang="en-US" sz="1200" dirty="0">
                  <a:latin typeface="Courier" pitchFamily="2" charset="0"/>
                </a:rPr>
                <a:t>HWVRQAPGKGLEWVAYI</a:t>
              </a:r>
            </a:p>
            <a:p>
              <a:pPr algn="l"/>
              <a:r>
                <a:rPr lang="en-US" sz="1200" dirty="0">
                  <a:latin typeface="Courier" pitchFamily="2" charset="0"/>
                </a:rPr>
                <a:t>............................</a:t>
              </a:r>
              <a:r>
                <a:rPr lang="en-US" sz="1200" b="1" dirty="0">
                  <a:solidFill>
                    <a:srgbClr val="FF0000"/>
                  </a:solidFill>
                  <a:latin typeface="Courier" pitchFamily="2" charset="0"/>
                </a:rPr>
                <a:t>F</a:t>
              </a:r>
              <a:r>
                <a:rPr lang="en-US" sz="1200" dirty="0">
                  <a:latin typeface="Courier" pitchFamily="2" charset="0"/>
                </a:rPr>
                <a:t>....</a:t>
              </a:r>
              <a:r>
                <a:rPr lang="en-US" sz="1200" b="1" dirty="0">
                  <a:solidFill>
                    <a:srgbClr val="FF0000"/>
                  </a:solidFill>
                  <a:latin typeface="Courier" pitchFamily="2" charset="0"/>
                </a:rPr>
                <a:t>M</a:t>
              </a:r>
              <a:r>
                <a:rPr lang="en-US" sz="1200" dirty="0">
                  <a:latin typeface="Courier" pitchFamily="2" charset="0"/>
                </a:rPr>
                <a:t>........Q........</a:t>
              </a:r>
            </a:p>
            <a:p>
              <a:pPr algn="l"/>
              <a:r>
                <a:rPr lang="en-US" sz="1200" dirty="0">
                  <a:latin typeface="Courier" pitchFamily="2" charset="0"/>
                </a:rPr>
                <a:t>..................K.........</a:t>
              </a:r>
              <a:r>
                <a:rPr lang="en-US" sz="1200" b="1" dirty="0">
                  <a:solidFill>
                    <a:srgbClr val="FF0000"/>
                  </a:solidFill>
                  <a:latin typeface="Courier" pitchFamily="2" charset="0"/>
                </a:rPr>
                <a:t>Y</a:t>
              </a:r>
              <a:r>
                <a:rPr lang="en-US" sz="1200" dirty="0">
                  <a:latin typeface="Courier" pitchFamily="2" charset="0"/>
                </a:rPr>
                <a:t>....</a:t>
              </a:r>
              <a:r>
                <a:rPr lang="en-US" sz="1200" b="1" dirty="0">
                  <a:solidFill>
                    <a:srgbClr val="FF0000"/>
                  </a:solidFill>
                  <a:latin typeface="Courier" pitchFamily="2" charset="0"/>
                </a:rPr>
                <a:t>L</a:t>
              </a:r>
              <a:r>
                <a:rPr lang="en-US" sz="1200" dirty="0">
                  <a:latin typeface="Courier" pitchFamily="2" charset="0"/>
                </a:rPr>
                <a:t>.......A.........</a:t>
              </a:r>
            </a:p>
            <a:p>
              <a:pPr algn="l"/>
              <a:r>
                <a:rPr lang="en-US" sz="1200" dirty="0">
                  <a:latin typeface="Courier" pitchFamily="2" charset="0"/>
                </a:rPr>
                <a:t>..............A.............................V......</a:t>
              </a:r>
            </a:p>
            <a:p>
              <a:pPr algn="l"/>
              <a:r>
                <a:rPr lang="en-US" sz="1200" dirty="0">
                  <a:latin typeface="Courier" pitchFamily="2" charset="0"/>
                </a:rPr>
                <a:t>....................A..............................</a:t>
              </a:r>
            </a:p>
            <a:p>
              <a:pPr algn="l"/>
              <a:r>
                <a:rPr lang="en-US" sz="1200" dirty="0">
                  <a:latin typeface="Courier" pitchFamily="2" charset="0"/>
                </a:rPr>
                <a:t>............................</a:t>
              </a:r>
              <a:r>
                <a:rPr lang="en-US" sz="1200" b="1" dirty="0">
                  <a:solidFill>
                    <a:srgbClr val="FF0000"/>
                  </a:solidFill>
                  <a:latin typeface="Courier" pitchFamily="2" charset="0"/>
                </a:rPr>
                <a:t>L</a:t>
              </a:r>
              <a:r>
                <a:rPr lang="en-US" sz="1200" dirty="0">
                  <a:latin typeface="Courier" pitchFamily="2" charset="0"/>
                </a:rPr>
                <a:t>....</a:t>
              </a:r>
              <a:r>
                <a:rPr lang="en-US" sz="1200" b="1" dirty="0">
                  <a:solidFill>
                    <a:srgbClr val="FF0000"/>
                  </a:solidFill>
                  <a:latin typeface="Courier" pitchFamily="2" charset="0"/>
                </a:rPr>
                <a:t>V</a:t>
              </a:r>
              <a:r>
                <a:rPr lang="en-US" sz="1200" dirty="0">
                  <a:latin typeface="Courier" pitchFamily="2" charset="0"/>
                </a:rPr>
                <a:t>....E............</a:t>
              </a:r>
            </a:p>
            <a:p>
              <a:pPr algn="l"/>
              <a:r>
                <a:rPr lang="en-US" sz="1200" dirty="0">
                  <a:latin typeface="Courier" pitchFamily="2" charset="0"/>
                </a:rPr>
                <a:t>.........A...................................Q.....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F3058B3-C7A4-ED43-A39E-55237CE76AF1}"/>
                </a:ext>
              </a:extLst>
            </p:cNvPr>
            <p:cNvSpPr txBox="1"/>
            <p:nvPr/>
          </p:nvSpPr>
          <p:spPr>
            <a:xfrm>
              <a:off x="651067" y="6247833"/>
              <a:ext cx="6040437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3200" b="1" dirty="0">
                  <a:solidFill>
                    <a:schemeClr val="tx1"/>
                  </a:solidFill>
                </a:rPr>
                <a:t>Multiple sequence alignment</a:t>
              </a:r>
              <a:endParaRPr kumimoji="0" lang="en-US" sz="3200" b="1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4509555-70DA-6242-B6AD-369C5380A6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2840" y="7329960"/>
              <a:ext cx="954883" cy="1"/>
            </a:xfrm>
            <a:prstGeom prst="lin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C7A7C2-B4E3-E541-AFE3-B148DC14F1C8}"/>
                </a:ext>
              </a:extLst>
            </p:cNvPr>
            <p:cNvSpPr txBox="1"/>
            <p:nvPr/>
          </p:nvSpPr>
          <p:spPr>
            <a:xfrm>
              <a:off x="7929058" y="5965915"/>
              <a:ext cx="4778921" cy="30572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3200" i="1" dirty="0">
                  <a:solidFill>
                    <a:schemeClr val="tx1"/>
                  </a:solidFill>
                </a:rPr>
                <a:t>Residues that </a:t>
              </a:r>
              <a:r>
                <a:rPr lang="en-US" sz="3200" b="1" i="1" dirty="0">
                  <a:solidFill>
                    <a:srgbClr val="FF0000"/>
                  </a:solidFill>
                </a:rPr>
                <a:t>co-vary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i="1" dirty="0">
                  <a:solidFill>
                    <a:schemeClr val="tx1"/>
                  </a:solidFill>
                </a:rPr>
                <a:t>are probably close in 3D structure</a:t>
              </a:r>
            </a:p>
            <a:p>
              <a:pPr algn="l"/>
              <a:endParaRPr kumimoji="0" lang="en-US" sz="3200" i="1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  <a:p>
              <a:pPr algn="l"/>
              <a:r>
                <a:rPr lang="en-US" sz="3200" i="1" dirty="0">
                  <a:solidFill>
                    <a:schemeClr val="tx1"/>
                  </a:solidFill>
                </a:rPr>
                <a:t>All sequences in alignment should be compatible with the right structure</a:t>
              </a:r>
              <a:endParaRPr kumimoji="0" lang="en-US" sz="3200" i="1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3E49ED-B0D0-FA46-BC70-BB27E030BC8E}"/>
              </a:ext>
            </a:extLst>
          </p:cNvPr>
          <p:cNvCxnSpPr>
            <a:cxnSpLocks/>
          </p:cNvCxnSpPr>
          <p:nvPr/>
        </p:nvCxnSpPr>
        <p:spPr>
          <a:xfrm flipV="1">
            <a:off x="3701262" y="3674791"/>
            <a:ext cx="0" cy="536643"/>
          </a:xfrm>
          <a:prstGeom prst="line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48ACA1-AE0D-B546-B1DF-A88C8DC2C19D}"/>
              </a:ext>
            </a:extLst>
          </p:cNvPr>
          <p:cNvCxnSpPr>
            <a:cxnSpLocks/>
          </p:cNvCxnSpPr>
          <p:nvPr/>
        </p:nvCxnSpPr>
        <p:spPr>
          <a:xfrm flipV="1">
            <a:off x="4157234" y="3674790"/>
            <a:ext cx="0" cy="536643"/>
          </a:xfrm>
          <a:prstGeom prst="line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BFB9622-8F59-2248-A45C-46E414F478EA}"/>
              </a:ext>
            </a:extLst>
          </p:cNvPr>
          <p:cNvGrpSpPr/>
          <p:nvPr/>
        </p:nvGrpSpPr>
        <p:grpSpPr>
          <a:xfrm>
            <a:off x="203200" y="5209590"/>
            <a:ext cx="13283207" cy="4526554"/>
            <a:chOff x="203200" y="5209590"/>
            <a:chExt cx="13283207" cy="452655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64D7386-FA2C-F243-905F-C38A6A59E837}"/>
                </a:ext>
              </a:extLst>
            </p:cNvPr>
            <p:cNvGrpSpPr/>
            <p:nvPr/>
          </p:nvGrpSpPr>
          <p:grpSpPr>
            <a:xfrm>
              <a:off x="203200" y="5209590"/>
              <a:ext cx="12801600" cy="4252635"/>
              <a:chOff x="208702" y="1209813"/>
              <a:chExt cx="12801600" cy="425263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A0E9FE8-10D3-2B43-ABAB-22022CCAFD24}"/>
                  </a:ext>
                </a:extLst>
              </p:cNvPr>
              <p:cNvGrpSpPr/>
              <p:nvPr/>
            </p:nvGrpSpPr>
            <p:grpSpPr>
              <a:xfrm>
                <a:off x="208702" y="1209813"/>
                <a:ext cx="12801600" cy="4252635"/>
                <a:chOff x="101600" y="2452965"/>
                <a:chExt cx="12801600" cy="4252635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8FDD5ACE-7B67-D041-B25C-F5A93FCDBB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600" y="3048000"/>
                  <a:ext cx="12801600" cy="3657600"/>
                </a:xfrm>
                <a:prstGeom prst="rect">
                  <a:avLst/>
                </a:prstGeom>
              </p:spPr>
            </p:pic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7ABF8F7-5CB4-6842-84DB-45868DD3EE00}"/>
                    </a:ext>
                  </a:extLst>
                </p:cNvPr>
                <p:cNvSpPr txBox="1"/>
                <p:nvPr/>
              </p:nvSpPr>
              <p:spPr>
                <a:xfrm>
                  <a:off x="1757743" y="2452965"/>
                  <a:ext cx="4128708" cy="59503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algn="l"/>
                  <a:r>
                    <a:rPr lang="en-US" sz="3200" b="1" dirty="0">
                      <a:solidFill>
                        <a:schemeClr val="tx1"/>
                      </a:solidFill>
                    </a:rPr>
                    <a:t>Sequence coverage</a:t>
                  </a:r>
                  <a:endParaRPr kumimoji="0" lang="en-US" sz="3200" b="1" u="none" strike="noStrike" cap="none" spc="0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6D80AA6-F7F1-DC49-886B-986B9BF6809A}"/>
                    </a:ext>
                  </a:extLst>
                </p:cNvPr>
                <p:cNvSpPr txBox="1"/>
                <p:nvPr/>
              </p:nvSpPr>
              <p:spPr>
                <a:xfrm>
                  <a:off x="8159146" y="2452965"/>
                  <a:ext cx="2513617" cy="59503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algn="l"/>
                  <a:r>
                    <a:rPr lang="en-US" sz="3200" b="1" dirty="0">
                      <a:solidFill>
                        <a:schemeClr val="tx1"/>
                      </a:solidFill>
                    </a:rPr>
                    <a:t>Confidence</a:t>
                  </a:r>
                  <a:endParaRPr kumimoji="0" lang="en-US" sz="3200" b="1" u="none" strike="noStrike" cap="none" spc="0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endParaRPr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FF39F40C-13FE-E740-969E-79B0E1CA88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72662" y="5143432"/>
                  <a:ext cx="614364" cy="506637"/>
                </a:xfrm>
                <a:prstGeom prst="line">
                  <a:avLst/>
                </a:prstGeom>
                <a:noFill/>
                <a:ln w="114300" cap="flat">
                  <a:solidFill>
                    <a:schemeClr val="tx1"/>
                  </a:solidFill>
                  <a:prstDash val="solid"/>
                  <a:miter lim="400000"/>
                  <a:tailEnd type="triangl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8FCA8D44-62D2-484C-AC0E-E7D189A689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22097" y="5143432"/>
                  <a:ext cx="614364" cy="506637"/>
                </a:xfrm>
                <a:prstGeom prst="line">
                  <a:avLst/>
                </a:prstGeom>
                <a:noFill/>
                <a:ln w="114300" cap="flat">
                  <a:solidFill>
                    <a:schemeClr val="tx1"/>
                  </a:solidFill>
                  <a:prstDash val="solid"/>
                  <a:miter lim="400000"/>
                  <a:tailEnd type="triangl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75A7DBE-EA98-B146-86B5-C4DEDF897F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21448" y="1547603"/>
                <a:ext cx="954883" cy="1"/>
              </a:xfrm>
              <a:prstGeom prst="line">
                <a:avLst/>
              </a:prstGeom>
              <a:noFill/>
              <a:ln w="76200" cap="flat">
                <a:solidFill>
                  <a:schemeClr val="tx1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569AF1-78FE-0C40-BCBE-38B3145E1489}"/>
                </a:ext>
              </a:extLst>
            </p:cNvPr>
            <p:cNvSpPr txBox="1"/>
            <p:nvPr/>
          </p:nvSpPr>
          <p:spPr>
            <a:xfrm>
              <a:off x="5193792" y="9264220"/>
              <a:ext cx="8292615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2400" i="1" dirty="0"/>
                <a:t>Data from 7mjs, Cater, R.J., et al. (2021). Nature 595, 315–319</a:t>
              </a:r>
              <a:endPara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7431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D3E1C0-AFF8-BE4B-928B-C74F84A4A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426"/>
            <a:ext cx="10363200" cy="850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75BE12-68BB-DE43-8770-4C171323C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" y="1255356"/>
            <a:ext cx="10363200" cy="8509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4527" y="1227496"/>
            <a:ext cx="4814145" cy="646986"/>
          </a:xfrm>
          <a:prstGeom prst="roundRect">
            <a:avLst/>
          </a:prstGeom>
          <a:solidFill>
            <a:srgbClr val="C6C419"/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3200" i="1" dirty="0">
                <a:solidFill>
                  <a:srgbClr val="404040"/>
                </a:solidFill>
                <a:latin typeface="Helvetica"/>
                <a:ea typeface="ヒラギノ角ゴ ProN W3" charset="0"/>
                <a:cs typeface="Helvetica"/>
              </a:rPr>
              <a:t>7mjs (3 </a:t>
            </a:r>
            <a:r>
              <a:rPr lang="en-US" sz="3200" i="1" dirty="0" err="1">
                <a:solidFill>
                  <a:srgbClr val="404040"/>
                </a:solidFill>
                <a:latin typeface="Helvetica"/>
                <a:ea typeface="ヒラギノ角ゴ ProN W3" charset="0"/>
                <a:cs typeface="Helvetica"/>
              </a:rPr>
              <a:t>Å</a:t>
            </a:r>
            <a:r>
              <a:rPr lang="en-US" sz="3200" i="1" dirty="0">
                <a:solidFill>
                  <a:srgbClr val="404040"/>
                </a:solidFill>
                <a:latin typeface="Helvetica"/>
                <a:ea typeface="ヒラギノ角ゴ ProN W3" charset="0"/>
                <a:cs typeface="Helvetica"/>
              </a:rPr>
              <a:t>, EMDB 23883)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31EE6D-2174-CE4B-A501-8166460D3582}"/>
              </a:ext>
            </a:extLst>
          </p:cNvPr>
          <p:cNvCxnSpPr>
            <a:cxnSpLocks/>
          </p:cNvCxnSpPr>
          <p:nvPr/>
        </p:nvCxnSpPr>
        <p:spPr>
          <a:xfrm flipH="1">
            <a:off x="9922770" y="3856144"/>
            <a:ext cx="635693" cy="0"/>
          </a:xfrm>
          <a:prstGeom prst="line">
            <a:avLst/>
          </a:prstGeom>
          <a:noFill/>
          <a:ln w="114300" cap="flat">
            <a:solidFill>
              <a:srgbClr val="00B05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B03B38F-B623-CA43-A6D2-D8288CFC9E8A}"/>
              </a:ext>
            </a:extLst>
          </p:cNvPr>
          <p:cNvSpPr txBox="1"/>
          <p:nvPr/>
        </p:nvSpPr>
        <p:spPr>
          <a:xfrm>
            <a:off x="0" y="305582"/>
            <a:ext cx="12954742" cy="749141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800" i="1" dirty="0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Models are accurate where sequence coverage is high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ADED98-2BCA-1543-90CD-9247A9E4DEFB}"/>
              </a:ext>
            </a:extLst>
          </p:cNvPr>
          <p:cNvSpPr txBox="1"/>
          <p:nvPr/>
        </p:nvSpPr>
        <p:spPr>
          <a:xfrm>
            <a:off x="9982397" y="3845085"/>
            <a:ext cx="311267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b="1" dirty="0" err="1">
                <a:solidFill>
                  <a:srgbClr val="00B050"/>
                </a:solidFill>
              </a:rPr>
              <a:t>AlphaFold</a:t>
            </a:r>
            <a:endParaRPr kumimoji="0" lang="en-US" b="1" u="none" strike="noStrike" cap="none" spc="0" normalizeH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4DD13E-63A8-4440-8826-3C0DE9CB6068}"/>
              </a:ext>
            </a:extLst>
          </p:cNvPr>
          <p:cNvSpPr txBox="1"/>
          <p:nvPr/>
        </p:nvSpPr>
        <p:spPr>
          <a:xfrm>
            <a:off x="10953937" y="2694027"/>
            <a:ext cx="1880258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b="1" dirty="0">
                <a:solidFill>
                  <a:srgbClr val="F899B8"/>
                </a:solidFill>
              </a:rPr>
              <a:t>7mjs</a:t>
            </a:r>
            <a:endParaRPr kumimoji="0" lang="en-US" b="1" u="none" strike="noStrike" cap="none" spc="0" normalizeH="0" dirty="0">
              <a:ln>
                <a:noFill/>
              </a:ln>
              <a:solidFill>
                <a:srgbClr val="F899B8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215F1B-98AE-F544-89C9-2D24EEDFE0B8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10363203" y="2758907"/>
            <a:ext cx="590734" cy="309582"/>
          </a:xfrm>
          <a:prstGeom prst="line">
            <a:avLst/>
          </a:prstGeom>
          <a:noFill/>
          <a:ln w="114300" cap="flat">
            <a:solidFill>
              <a:srgbClr val="F899B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6DED20-2094-AD46-9365-B20803C48784}"/>
              </a:ext>
            </a:extLst>
          </p:cNvPr>
          <p:cNvGrpSpPr/>
          <p:nvPr/>
        </p:nvGrpSpPr>
        <p:grpSpPr>
          <a:xfrm>
            <a:off x="4986337" y="1241426"/>
            <a:ext cx="7390490" cy="5604219"/>
            <a:chOff x="4986337" y="1241426"/>
            <a:chExt cx="7390490" cy="560421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3EED30A-DE46-A742-BFE4-5CBD3737BF5A}"/>
                </a:ext>
              </a:extLst>
            </p:cNvPr>
            <p:cNvSpPr/>
            <p:nvPr/>
          </p:nvSpPr>
          <p:spPr>
            <a:xfrm>
              <a:off x="4986337" y="1241426"/>
              <a:ext cx="6357937" cy="4527109"/>
            </a:xfrm>
            <a:prstGeom prst="ellipse">
              <a:avLst/>
            </a:prstGeom>
            <a:noFill/>
            <a:ln w="12700" cap="flat">
              <a:solidFill>
                <a:srgbClr val="00B05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A2B9C0-9B92-FD4D-881E-9CD5EEC5DD54}"/>
                </a:ext>
              </a:extLst>
            </p:cNvPr>
            <p:cNvSpPr txBox="1"/>
            <p:nvPr/>
          </p:nvSpPr>
          <p:spPr>
            <a:xfrm>
              <a:off x="8990369" y="5511947"/>
              <a:ext cx="3386458" cy="1333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3200" dirty="0">
                  <a:solidFill>
                    <a:schemeClr val="tx1"/>
                  </a:solidFill>
                </a:rPr>
                <a:t>Residues 100-120</a:t>
              </a:r>
            </a:p>
            <a:p>
              <a:pPr algn="l"/>
              <a:r>
                <a:rPr kumimoji="0" lang="en-US" sz="2400" i="1" u="none" strike="noStrike" cap="none" spc="0" normalizeH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Low sequence coverage, </a:t>
              </a:r>
              <a:r>
                <a:rPr lang="en-US" sz="2400" i="1" dirty="0">
                  <a:solidFill>
                    <a:schemeClr val="tx1"/>
                  </a:solidFill>
                </a:rPr>
                <a:t>low confidence, low accuracy</a:t>
              </a:r>
              <a:endParaRPr kumimoji="0" lang="en-US" sz="2400" i="1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5B11E5-DB63-2247-B4FF-B44E9D2FD978}"/>
              </a:ext>
            </a:extLst>
          </p:cNvPr>
          <p:cNvGrpSpPr/>
          <p:nvPr/>
        </p:nvGrpSpPr>
        <p:grpSpPr>
          <a:xfrm>
            <a:off x="-880958" y="2556380"/>
            <a:ext cx="12103236" cy="6980974"/>
            <a:chOff x="4986337" y="1241426"/>
            <a:chExt cx="9391779" cy="454286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0ACF563-D9E0-3641-A185-1C6A731AC8F4}"/>
                </a:ext>
              </a:extLst>
            </p:cNvPr>
            <p:cNvSpPr/>
            <p:nvPr/>
          </p:nvSpPr>
          <p:spPr>
            <a:xfrm>
              <a:off x="4986337" y="1241426"/>
              <a:ext cx="6357937" cy="4527109"/>
            </a:xfrm>
            <a:prstGeom prst="ellipse">
              <a:avLst/>
            </a:prstGeom>
            <a:noFill/>
            <a:ln w="12700" cap="flat">
              <a:solidFill>
                <a:srgbClr val="00B05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2C4E1C4-827C-CB4A-BBE6-426796B69F10}"/>
                </a:ext>
              </a:extLst>
            </p:cNvPr>
            <p:cNvSpPr txBox="1"/>
            <p:nvPr/>
          </p:nvSpPr>
          <p:spPr>
            <a:xfrm>
              <a:off x="10677653" y="4836276"/>
              <a:ext cx="3700463" cy="9480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sz="3200" dirty="0">
                  <a:solidFill>
                    <a:schemeClr val="tx1"/>
                  </a:solidFill>
                </a:rPr>
                <a:t>Residues 1-100</a:t>
              </a:r>
            </a:p>
            <a:p>
              <a:pPr algn="l"/>
              <a:r>
                <a:rPr lang="en-US" sz="2400" i="1" dirty="0">
                  <a:solidFill>
                    <a:schemeClr val="tx1"/>
                  </a:solidFill>
                </a:rPr>
                <a:t>High sequence coverage and confidence</a:t>
              </a:r>
            </a:p>
            <a:p>
              <a:pPr algn="l"/>
              <a:endParaRPr kumimoji="0" lang="en-US" sz="32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8070308-BD23-7C4A-B187-88509E7789AF}"/>
              </a:ext>
            </a:extLst>
          </p:cNvPr>
          <p:cNvSpPr txBox="1"/>
          <p:nvPr/>
        </p:nvSpPr>
        <p:spPr>
          <a:xfrm>
            <a:off x="5193792" y="9264220"/>
            <a:ext cx="82926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400" i="1" dirty="0"/>
              <a:t>Data from 7mjs, Cater, R.J., et al. (2021). Nature 595, 315–319</a:t>
            </a: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503534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844FE5-4860-E148-8AA4-B90D59311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0363200" cy="8509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31EE6D-2174-CE4B-A501-8166460D3582}"/>
              </a:ext>
            </a:extLst>
          </p:cNvPr>
          <p:cNvCxnSpPr>
            <a:cxnSpLocks/>
          </p:cNvCxnSpPr>
          <p:nvPr/>
        </p:nvCxnSpPr>
        <p:spPr>
          <a:xfrm flipH="1">
            <a:off x="10318244" y="4965476"/>
            <a:ext cx="635693" cy="0"/>
          </a:xfrm>
          <a:prstGeom prst="line">
            <a:avLst/>
          </a:prstGeom>
          <a:noFill/>
          <a:ln w="114300" cap="flat">
            <a:solidFill>
              <a:srgbClr val="00B05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ADED98-2BCA-1543-90CD-9247A9E4DEFB}"/>
              </a:ext>
            </a:extLst>
          </p:cNvPr>
          <p:cNvSpPr txBox="1"/>
          <p:nvPr/>
        </p:nvSpPr>
        <p:spPr>
          <a:xfrm>
            <a:off x="10196710" y="4965476"/>
            <a:ext cx="311267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b="1" dirty="0" err="1">
                <a:solidFill>
                  <a:srgbClr val="00B050"/>
                </a:solidFill>
              </a:rPr>
              <a:t>AlphaFold</a:t>
            </a:r>
            <a:endParaRPr kumimoji="0" lang="en-US" b="1" u="none" strike="noStrike" cap="none" spc="0" normalizeH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4DD13E-63A8-4440-8826-3C0DE9CB6068}"/>
              </a:ext>
            </a:extLst>
          </p:cNvPr>
          <p:cNvSpPr txBox="1"/>
          <p:nvPr/>
        </p:nvSpPr>
        <p:spPr>
          <a:xfrm>
            <a:off x="10787444" y="3805694"/>
            <a:ext cx="1880258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b="1" dirty="0">
                <a:solidFill>
                  <a:srgbClr val="F899B8"/>
                </a:solidFill>
              </a:rPr>
              <a:t>7mjs</a:t>
            </a:r>
            <a:endParaRPr kumimoji="0" lang="en-US" b="1" u="none" strike="noStrike" cap="none" spc="0" normalizeH="0" dirty="0">
              <a:ln>
                <a:noFill/>
              </a:ln>
              <a:solidFill>
                <a:srgbClr val="F899B8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215F1B-98AE-F544-89C9-2D24EEDFE0B8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10196710" y="3870574"/>
            <a:ext cx="590734" cy="309582"/>
          </a:xfrm>
          <a:prstGeom prst="line">
            <a:avLst/>
          </a:prstGeom>
          <a:noFill/>
          <a:ln w="114300" cap="flat">
            <a:solidFill>
              <a:srgbClr val="F899B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EBFD557-AA2B-004D-B804-A61431AAEDA9}"/>
              </a:ext>
            </a:extLst>
          </p:cNvPr>
          <p:cNvSpPr txBox="1"/>
          <p:nvPr/>
        </p:nvSpPr>
        <p:spPr>
          <a:xfrm>
            <a:off x="234527" y="1227496"/>
            <a:ext cx="4814145" cy="646986"/>
          </a:xfrm>
          <a:prstGeom prst="roundRect">
            <a:avLst/>
          </a:prstGeom>
          <a:solidFill>
            <a:srgbClr val="C6C419"/>
          </a:solidFill>
        </p:spPr>
        <p:txBody>
          <a:bodyPr wrap="square" rtlCol="0">
            <a:spAutoFit/>
          </a:bodyPr>
          <a:lstStyle/>
          <a:p>
            <a:pPr hangingPunct="1"/>
            <a:r>
              <a:rPr lang="en-US" sz="3200" i="1" dirty="0">
                <a:solidFill>
                  <a:srgbClr val="404040"/>
                </a:solidFill>
                <a:latin typeface="Helvetica"/>
                <a:ea typeface="ヒラギノ角ゴ ProN W3" charset="0"/>
                <a:cs typeface="Helvetica"/>
              </a:rPr>
              <a:t>7mjs (3 </a:t>
            </a:r>
            <a:r>
              <a:rPr lang="en-US" sz="3200" i="1" dirty="0" err="1">
                <a:solidFill>
                  <a:srgbClr val="404040"/>
                </a:solidFill>
                <a:latin typeface="Helvetica"/>
                <a:ea typeface="ヒラギノ角ゴ ProN W3" charset="0"/>
                <a:cs typeface="Helvetica"/>
              </a:rPr>
              <a:t>Å</a:t>
            </a:r>
            <a:r>
              <a:rPr lang="en-US" sz="3200" i="1" dirty="0">
                <a:solidFill>
                  <a:srgbClr val="404040"/>
                </a:solidFill>
                <a:latin typeface="Helvetica"/>
                <a:ea typeface="ヒラギノ角ゴ ProN W3" charset="0"/>
                <a:cs typeface="Helvetica"/>
              </a:rPr>
              <a:t>, EMDB 23883)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B49994-7CBE-9245-90FD-CD0CE86E1C29}"/>
              </a:ext>
            </a:extLst>
          </p:cNvPr>
          <p:cNvSpPr txBox="1"/>
          <p:nvPr/>
        </p:nvSpPr>
        <p:spPr>
          <a:xfrm>
            <a:off x="6453471" y="8063293"/>
            <a:ext cx="4768807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Residues 1-100</a:t>
            </a:r>
          </a:p>
          <a:p>
            <a:pPr algn="l"/>
            <a:r>
              <a:rPr lang="en-US" sz="2400" i="1" dirty="0">
                <a:solidFill>
                  <a:schemeClr val="tx1"/>
                </a:solidFill>
              </a:rPr>
              <a:t>High sequence coverage and confidence</a:t>
            </a:r>
          </a:p>
          <a:p>
            <a:pPr algn="l"/>
            <a:endParaRPr kumimoji="0" lang="en-US" sz="3200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B4D1C-A065-0146-BDD8-A48686FDC7EA}"/>
              </a:ext>
            </a:extLst>
          </p:cNvPr>
          <p:cNvSpPr txBox="1"/>
          <p:nvPr/>
        </p:nvSpPr>
        <p:spPr>
          <a:xfrm>
            <a:off x="32393" y="8665787"/>
            <a:ext cx="5842830" cy="987504"/>
          </a:xfrm>
          <a:prstGeom prst="round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800" i="1" dirty="0">
                <a:solidFill>
                  <a:schemeClr val="accent1"/>
                </a:solidFill>
                <a:latin typeface="Helvetica"/>
                <a:ea typeface="ヒラギノ角ゴ ProN W3" charset="0"/>
                <a:cs typeface="Helvetica"/>
              </a:rPr>
              <a:t>→</a:t>
            </a:r>
            <a:r>
              <a:rPr lang="en-US" sz="2400" i="1" dirty="0">
                <a:solidFill>
                  <a:schemeClr val="accent1"/>
                </a:solidFill>
                <a:latin typeface="Helvetica"/>
                <a:ea typeface="ヒラギノ角ゴ ProN W3" charset="0"/>
                <a:cs typeface="Helvetica"/>
              </a:rPr>
              <a:t>High confidence residues can be accurate</a:t>
            </a:r>
            <a:endParaRPr lang="en-US" sz="2400" b="1" i="1" dirty="0">
              <a:solidFill>
                <a:schemeClr val="accent1"/>
              </a:solidFill>
              <a:latin typeface="Helvetica"/>
              <a:ea typeface="ヒラギノ角ゴ ProN W3" charset="0"/>
              <a:cs typeface="Helvetic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9911FE-CEDF-064B-97D1-A89F0C151334}"/>
              </a:ext>
            </a:extLst>
          </p:cNvPr>
          <p:cNvSpPr txBox="1"/>
          <p:nvPr/>
        </p:nvSpPr>
        <p:spPr>
          <a:xfrm>
            <a:off x="0" y="305582"/>
            <a:ext cx="12954742" cy="749141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800" i="1" dirty="0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Models are accurate where sequence coverage is high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2BB44F-15F2-1F44-8BB6-C430E3E080D9}"/>
              </a:ext>
            </a:extLst>
          </p:cNvPr>
          <p:cNvSpPr txBox="1"/>
          <p:nvPr/>
        </p:nvSpPr>
        <p:spPr>
          <a:xfrm>
            <a:off x="5193792" y="9264220"/>
            <a:ext cx="82926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400" i="1" dirty="0"/>
              <a:t>Data from 7mjs, Cater, R.J., et al. (2021). Nature 595, 315–319</a:t>
            </a: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666020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0746C2D0-7FB9-3840-AA83-CED056F91CC9}"/>
              </a:ext>
            </a:extLst>
          </p:cNvPr>
          <p:cNvSpPr txBox="1"/>
          <p:nvPr/>
        </p:nvSpPr>
        <p:spPr>
          <a:xfrm>
            <a:off x="189653" y="66830"/>
            <a:ext cx="12625493" cy="681038"/>
          </a:xfrm>
          <a:prstGeom prst="roundRect">
            <a:avLst/>
          </a:prstGeom>
          <a:solidFill>
            <a:srgbClr val="F3D250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400" b="1" i="1" dirty="0">
                <a:solidFill>
                  <a:srgbClr val="0547C2"/>
                </a:solidFill>
              </a:rPr>
              <a:t>Limitations</a:t>
            </a:r>
          </a:p>
        </p:txBody>
      </p:sp>
      <p:sp>
        <p:nvSpPr>
          <p:cNvPr id="20" name="AutoShape 13">
            <a:extLst>
              <a:ext uri="{FF2B5EF4-FFF2-40B4-BE49-F238E27FC236}">
                <a16:creationId xmlns:a16="http://schemas.microsoft.com/office/drawing/2014/main" id="{183A0459-C8AD-E940-A4D7-5F11CDA521F6}"/>
              </a:ext>
            </a:extLst>
          </p:cNvPr>
          <p:cNvSpPr>
            <a:spLocks/>
          </p:cNvSpPr>
          <p:nvPr/>
        </p:nvSpPr>
        <p:spPr bwMode="auto">
          <a:xfrm>
            <a:off x="379425" y="1920264"/>
            <a:ext cx="3091108" cy="915769"/>
          </a:xfrm>
          <a:prstGeom prst="roundRect">
            <a:avLst>
              <a:gd name="adj" fmla="val 34319"/>
            </a:avLst>
          </a:prstGeom>
          <a:solidFill>
            <a:srgbClr val="0A50C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en-US" altLang="x-none" sz="2800" b="1" dirty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Only protein</a:t>
            </a:r>
          </a:p>
        </p:txBody>
      </p:sp>
      <p:sp>
        <p:nvSpPr>
          <p:cNvPr id="21" name="AutoShape 13">
            <a:extLst>
              <a:ext uri="{FF2B5EF4-FFF2-40B4-BE49-F238E27FC236}">
                <a16:creationId xmlns:a16="http://schemas.microsoft.com/office/drawing/2014/main" id="{1228670C-D205-1444-B327-C136D2EC4F9A}"/>
              </a:ext>
            </a:extLst>
          </p:cNvPr>
          <p:cNvSpPr>
            <a:spLocks/>
          </p:cNvSpPr>
          <p:nvPr/>
        </p:nvSpPr>
        <p:spPr bwMode="auto">
          <a:xfrm>
            <a:off x="6250817" y="1384483"/>
            <a:ext cx="6374558" cy="1987332"/>
          </a:xfrm>
          <a:prstGeom prst="roundRect">
            <a:avLst>
              <a:gd name="adj" fmla="val 34319"/>
            </a:avLst>
          </a:prstGeom>
          <a:solidFill>
            <a:srgbClr val="719F3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800" b="1" i="1" dirty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No water, ions, covalent modifications, carbohydrates, ligands, DNA, RNA</a:t>
            </a:r>
          </a:p>
          <a:p>
            <a:pPr algn="ctr" eaLnBrk="1" hangingPunct="1"/>
            <a:endParaRPr lang="en-US" altLang="x-none" sz="2800" b="1" dirty="0">
              <a:solidFill>
                <a:srgbClr val="FFFFFF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4C62FA3-812A-974F-857A-35FA7D1DE526}"/>
              </a:ext>
            </a:extLst>
          </p:cNvPr>
          <p:cNvCxnSpPr>
            <a:cxnSpLocks/>
          </p:cNvCxnSpPr>
          <p:nvPr/>
        </p:nvCxnSpPr>
        <p:spPr>
          <a:xfrm flipV="1">
            <a:off x="4611407" y="2378149"/>
            <a:ext cx="954883" cy="1"/>
          </a:xfrm>
          <a:prstGeom prst="line">
            <a:avLst/>
          </a:prstGeom>
          <a:noFill/>
          <a:ln w="76200" cap="flat">
            <a:solidFill>
              <a:schemeClr val="tx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A76128A-6097-8A4F-8317-CEBB3D5AADBE}"/>
              </a:ext>
            </a:extLst>
          </p:cNvPr>
          <p:cNvGrpSpPr/>
          <p:nvPr/>
        </p:nvGrpSpPr>
        <p:grpSpPr>
          <a:xfrm>
            <a:off x="379425" y="6579704"/>
            <a:ext cx="11881307" cy="2255459"/>
            <a:chOff x="379425" y="6579704"/>
            <a:chExt cx="11881307" cy="2255459"/>
          </a:xfrm>
        </p:grpSpPr>
        <p:sp>
          <p:nvSpPr>
            <p:cNvPr id="22" name="AutoShape 13">
              <a:extLst>
                <a:ext uri="{FF2B5EF4-FFF2-40B4-BE49-F238E27FC236}">
                  <a16:creationId xmlns:a16="http://schemas.microsoft.com/office/drawing/2014/main" id="{6C9640FC-E614-AA41-ADF2-EAAB77D00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25" y="6847832"/>
              <a:ext cx="5399195" cy="1987331"/>
            </a:xfrm>
            <a:prstGeom prst="roundRect">
              <a:avLst>
                <a:gd name="adj" fmla="val 34319"/>
              </a:avLst>
            </a:prstGeom>
            <a:solidFill>
              <a:srgbClr val="0A50C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marL="457200" indent="-457200" algn="l" eaLnBrk="1" hangingPunct="1">
                <a:buFont typeface="Arial" panose="020B0604020202020204" pitchFamily="34" charset="0"/>
                <a:buChar char="•"/>
              </a:pPr>
              <a:r>
                <a:rPr lang="en-US" altLang="x-none" sz="2800" b="1" dirty="0">
                  <a:solidFill>
                    <a:srgbClr val="FFFFFF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Little information about residues that are far apart</a:t>
              </a:r>
            </a:p>
          </p:txBody>
        </p:sp>
        <p:sp>
          <p:nvSpPr>
            <p:cNvPr id="25" name="AutoShape 13">
              <a:extLst>
                <a:ext uri="{FF2B5EF4-FFF2-40B4-BE49-F238E27FC236}">
                  <a16:creationId xmlns:a16="http://schemas.microsoft.com/office/drawing/2014/main" id="{D36E4550-1C52-BE47-BE49-73B450E16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19" y="6579704"/>
              <a:ext cx="4356613" cy="2142521"/>
            </a:xfrm>
            <a:prstGeom prst="roundRect">
              <a:avLst>
                <a:gd name="adj" fmla="val 34319"/>
              </a:avLst>
            </a:prstGeom>
            <a:solidFill>
              <a:srgbClr val="719F3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/>
              <a:r>
                <a:rPr lang="en-US" altLang="x-none" sz="2800" b="1" i="1" dirty="0">
                  <a:solidFill>
                    <a:srgbClr val="FFFFFF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Models may have distortions and incorrect domain relationships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7CE9B7A-6FBC-A641-9EFB-DCD9F35655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5179" y="7728559"/>
              <a:ext cx="954883" cy="1"/>
            </a:xfrm>
            <a:prstGeom prst="lin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5ABF967-C862-114D-85F4-3BBFB26A7510}"/>
              </a:ext>
            </a:extLst>
          </p:cNvPr>
          <p:cNvGrpSpPr/>
          <p:nvPr/>
        </p:nvGrpSpPr>
        <p:grpSpPr>
          <a:xfrm>
            <a:off x="379425" y="4151029"/>
            <a:ext cx="12245950" cy="1573266"/>
            <a:chOff x="379425" y="4151029"/>
            <a:chExt cx="12245950" cy="1573266"/>
          </a:xfrm>
        </p:grpSpPr>
        <p:sp>
          <p:nvSpPr>
            <p:cNvPr id="28" name="AutoShape 13">
              <a:extLst>
                <a:ext uri="{FF2B5EF4-FFF2-40B4-BE49-F238E27FC236}">
                  <a16:creationId xmlns:a16="http://schemas.microsoft.com/office/drawing/2014/main" id="{DF0DA387-6F8D-DB42-9CD4-0624A4ED0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25" y="4272754"/>
              <a:ext cx="3639165" cy="1451541"/>
            </a:xfrm>
            <a:prstGeom prst="roundRect">
              <a:avLst>
                <a:gd name="adj" fmla="val 34319"/>
              </a:avLst>
            </a:prstGeom>
            <a:solidFill>
              <a:srgbClr val="0A50C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marL="457200" indent="-457200" algn="l" eaLnBrk="1" hangingPunct="1">
                <a:buFont typeface="Arial" panose="020B0604020202020204" pitchFamily="34" charset="0"/>
                <a:buChar char="•"/>
              </a:pPr>
              <a:r>
                <a:rPr lang="en-US" altLang="x-none" sz="2800" b="1" dirty="0">
                  <a:solidFill>
                    <a:srgbClr val="FFFFFF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Trained on good and poor structures</a:t>
              </a:r>
            </a:p>
          </p:txBody>
        </p:sp>
        <p:sp>
          <p:nvSpPr>
            <p:cNvPr id="29" name="AutoShape 13">
              <a:extLst>
                <a:ext uri="{FF2B5EF4-FFF2-40B4-BE49-F238E27FC236}">
                  <a16:creationId xmlns:a16="http://schemas.microsoft.com/office/drawing/2014/main" id="{F2874D93-134E-914F-B6ED-C1CC540DF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0817" y="4151029"/>
              <a:ext cx="6374558" cy="1451541"/>
            </a:xfrm>
            <a:prstGeom prst="roundRect">
              <a:avLst>
                <a:gd name="adj" fmla="val 34319"/>
              </a:avLst>
            </a:prstGeom>
            <a:solidFill>
              <a:srgbClr val="719F3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/>
              <a:r>
                <a:rPr lang="en-US" altLang="x-none" sz="2800" b="1" i="1" dirty="0">
                  <a:solidFill>
                    <a:srgbClr val="FFFFFF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Parameters may systematically include poor geometry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626C8E-3B2B-C444-981F-748813644D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2516" y="4985144"/>
              <a:ext cx="954883" cy="1"/>
            </a:xfrm>
            <a:prstGeom prst="lin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5436003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4.png">
            <a:extLst>
              <a:ext uri="{FF2B5EF4-FFF2-40B4-BE49-F238E27FC236}">
                <a16:creationId xmlns:a16="http://schemas.microsoft.com/office/drawing/2014/main" id="{54852E81-7CE7-7140-825D-B75D4D143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14" r="1"/>
          <a:stretch/>
        </p:blipFill>
        <p:spPr>
          <a:xfrm>
            <a:off x="3420533" y="1689100"/>
            <a:ext cx="6630459" cy="8064500"/>
          </a:xfrm>
          <a:prstGeom prst="rect">
            <a:avLst/>
          </a:prstGeom>
          <a:ln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4DD316-5457-D04C-90C6-744F126C0053}"/>
              </a:ext>
            </a:extLst>
          </p:cNvPr>
          <p:cNvGrpSpPr/>
          <p:nvPr/>
        </p:nvGrpSpPr>
        <p:grpSpPr>
          <a:xfrm>
            <a:off x="2387600" y="1827220"/>
            <a:ext cx="3291367" cy="1331181"/>
            <a:chOff x="2387600" y="1827220"/>
            <a:chExt cx="3291367" cy="133118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F236B9-C3C0-8A4C-A7F6-8574F18E3C5E}"/>
                </a:ext>
              </a:extLst>
            </p:cNvPr>
            <p:cNvSpPr txBox="1"/>
            <p:nvPr/>
          </p:nvSpPr>
          <p:spPr>
            <a:xfrm>
              <a:off x="2387600" y="1827220"/>
              <a:ext cx="3291367" cy="748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200" b="1" i="0" u="none" strike="noStrike" cap="none" spc="0" normalizeH="0" dirty="0" err="1">
                  <a:ln>
                    <a:noFill/>
                  </a:ln>
                  <a:solidFill>
                    <a:srgbClr val="325CC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AlphaFold</a:t>
              </a:r>
              <a:endParaRPr kumimoji="0" lang="en-US" sz="4200" b="1" i="0" u="none" strike="noStrike" cap="none" spc="0" normalizeH="0" dirty="0">
                <a:ln>
                  <a:noFill/>
                </a:ln>
                <a:solidFill>
                  <a:srgbClr val="325CC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6C9F5F7-79FE-2D48-BB6E-F84E36BEE7AF}"/>
                </a:ext>
              </a:extLst>
            </p:cNvPr>
            <p:cNvCxnSpPr/>
            <p:nvPr/>
          </p:nvCxnSpPr>
          <p:spPr>
            <a:xfrm>
              <a:off x="4037687" y="2557957"/>
              <a:ext cx="574159" cy="600444"/>
            </a:xfrm>
            <a:prstGeom prst="line">
              <a:avLst/>
            </a:prstGeom>
            <a:noFill/>
            <a:ln w="152400" cap="flat">
              <a:solidFill>
                <a:schemeClr val="accent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18DC9B8-6CDA-8140-9F63-E94C9BED0423}"/>
              </a:ext>
            </a:extLst>
          </p:cNvPr>
          <p:cNvGrpSpPr/>
          <p:nvPr/>
        </p:nvGrpSpPr>
        <p:grpSpPr>
          <a:xfrm>
            <a:off x="3282338" y="4876802"/>
            <a:ext cx="2765894" cy="2070811"/>
            <a:chOff x="3282338" y="4876802"/>
            <a:chExt cx="2765894" cy="20708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948CF4-05F0-5E44-B65E-5D25514707B7}"/>
                </a:ext>
              </a:extLst>
            </p:cNvPr>
            <p:cNvSpPr txBox="1"/>
            <p:nvPr/>
          </p:nvSpPr>
          <p:spPr>
            <a:xfrm>
              <a:off x="3282338" y="6321801"/>
              <a:ext cx="2765894" cy="625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400" b="1" i="1" u="none" strike="noStrike" cap="none" spc="0" normalizeH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FillTx/>
                  <a:ea typeface="+mn-ea"/>
                  <a:cs typeface="+mn-cs"/>
                  <a:sym typeface="Gill Sans"/>
                </a:rPr>
                <a:t>ISOLDE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38E7090-F38D-FD4C-9278-3C1C679040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4394" y="4876802"/>
              <a:ext cx="0" cy="1261176"/>
            </a:xfrm>
            <a:prstGeom prst="line">
              <a:avLst/>
            </a:prstGeom>
            <a:noFill/>
            <a:ln w="152400" cap="flat" cmpd="tri">
              <a:solidFill>
                <a:schemeClr val="bg1">
                  <a:lumMod val="50000"/>
                </a:schemeClr>
              </a:solidFill>
              <a:prstDash val="solid"/>
              <a:miter lim="400000"/>
              <a:tailEnd type="stealth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746C2D0-7FB9-3840-AA83-CED056F91CC9}"/>
              </a:ext>
            </a:extLst>
          </p:cNvPr>
          <p:cNvSpPr txBox="1"/>
          <p:nvPr/>
        </p:nvSpPr>
        <p:spPr>
          <a:xfrm>
            <a:off x="4952040" y="801307"/>
            <a:ext cx="7846268" cy="578882"/>
          </a:xfrm>
          <a:prstGeom prst="roundRect">
            <a:avLst/>
          </a:prstGeom>
          <a:solidFill>
            <a:srgbClr val="C1F6FE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800" i="1" dirty="0">
                <a:solidFill>
                  <a:srgbClr val="0547C2"/>
                </a:solidFill>
              </a:rPr>
              <a:t>Two interpretations of PDB entry 6te3 … which is right?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8AE039-3E42-E549-AA1A-6D02831BBC4A}"/>
              </a:ext>
            </a:extLst>
          </p:cNvPr>
          <p:cNvSpPr txBox="1"/>
          <p:nvPr/>
        </p:nvSpPr>
        <p:spPr>
          <a:xfrm>
            <a:off x="9397649" y="8859226"/>
            <a:ext cx="347930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400" i="1" dirty="0"/>
              <a:t>ISOLDE</a:t>
            </a:r>
            <a:r>
              <a:rPr lang="en-US" sz="2400" dirty="0"/>
              <a:t> rebuilding of 6te3 and slide by Tristan </a:t>
            </a:r>
            <a:r>
              <a:rPr lang="en-US" sz="2400" dirty="0" err="1"/>
              <a:t>Croll</a:t>
            </a: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FFB3EA-3ED5-FB4D-90AE-585D4E55339A}"/>
              </a:ext>
            </a:extLst>
          </p:cNvPr>
          <p:cNvSpPr txBox="1"/>
          <p:nvPr/>
        </p:nvSpPr>
        <p:spPr>
          <a:xfrm>
            <a:off x="594567" y="2640483"/>
            <a:ext cx="391458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400" b="1" dirty="0">
                <a:solidFill>
                  <a:srgbClr val="132DC2"/>
                </a:solidFill>
              </a:rPr>
              <a:t>Uncommon rotamer </a:t>
            </a:r>
          </a:p>
          <a:p>
            <a:pPr algn="l"/>
            <a:r>
              <a:rPr lang="en-US" sz="2400" b="1" dirty="0">
                <a:solidFill>
                  <a:srgbClr val="132DC2"/>
                </a:solidFill>
              </a:rPr>
              <a:t>Poor fit to density</a:t>
            </a:r>
          </a:p>
          <a:p>
            <a:pPr algn="l"/>
            <a:r>
              <a:rPr lang="en-US" sz="2400" i="1" dirty="0">
                <a:solidFill>
                  <a:srgbClr val="132DC2"/>
                </a:solidFill>
              </a:rPr>
              <a:t>High-confidence  (</a:t>
            </a:r>
            <a:r>
              <a:rPr lang="en-US" sz="2400" i="1" dirty="0" err="1">
                <a:solidFill>
                  <a:srgbClr val="132DC2"/>
                </a:solidFill>
              </a:rPr>
              <a:t>plDDT</a:t>
            </a:r>
            <a:r>
              <a:rPr lang="en-US" sz="2400" i="1" dirty="0">
                <a:solidFill>
                  <a:srgbClr val="132DC2"/>
                </a:solidFill>
              </a:rPr>
              <a:t> =0.97)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1965756-D281-1749-8DC5-CDCFBF2032E4}"/>
              </a:ext>
            </a:extLst>
          </p:cNvPr>
          <p:cNvSpPr txBox="1"/>
          <p:nvPr/>
        </p:nvSpPr>
        <p:spPr>
          <a:xfrm>
            <a:off x="1938338" y="5177022"/>
            <a:ext cx="276589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</a:rPr>
              <a:t>Common rotamer </a:t>
            </a:r>
          </a:p>
          <a:p>
            <a:pPr algn="l"/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</a:rPr>
              <a:t>Fits density</a:t>
            </a:r>
            <a:endParaRPr kumimoji="0" lang="en-US" sz="2400" b="1" i="1" u="none" strike="noStrike" cap="none" spc="0" normalizeH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D438F0-90CD-BF42-8B50-C9A3DAAF90A7}"/>
              </a:ext>
            </a:extLst>
          </p:cNvPr>
          <p:cNvSpPr txBox="1"/>
          <p:nvPr/>
        </p:nvSpPr>
        <p:spPr>
          <a:xfrm>
            <a:off x="123820" y="6928798"/>
            <a:ext cx="4606552" cy="1421808"/>
          </a:xfrm>
          <a:prstGeom prst="round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551" i="1" dirty="0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→</a:t>
            </a:r>
            <a:r>
              <a:rPr lang="en-US" sz="3200" i="1" dirty="0" err="1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AlphaFold</a:t>
            </a:r>
            <a:r>
              <a:rPr lang="en-US" sz="3200" i="1" dirty="0">
                <a:solidFill>
                  <a:srgbClr val="FFFF00"/>
                </a:solidFill>
                <a:latin typeface="Helvetica"/>
                <a:ea typeface="ヒラギノ角ゴ ProN W3" charset="0"/>
                <a:cs typeface="Helvetica"/>
              </a:rPr>
              <a:t> models are great </a:t>
            </a:r>
            <a:r>
              <a:rPr lang="en-US" sz="3200" b="1" i="1" dirty="0">
                <a:solidFill>
                  <a:schemeClr val="accent5"/>
                </a:solidFill>
                <a:latin typeface="Helvetica"/>
                <a:ea typeface="ヒラギノ角ゴ ProN W3" charset="0"/>
                <a:cs typeface="Helvetica"/>
              </a:rPr>
              <a:t>hypotheses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262395-A766-6F48-931D-CE8E45867339}"/>
              </a:ext>
            </a:extLst>
          </p:cNvPr>
          <p:cNvSpPr txBox="1"/>
          <p:nvPr/>
        </p:nvSpPr>
        <p:spPr>
          <a:xfrm>
            <a:off x="189653" y="66830"/>
            <a:ext cx="12625493" cy="681038"/>
          </a:xfrm>
          <a:prstGeom prst="roundRect">
            <a:avLst/>
          </a:prstGeom>
          <a:solidFill>
            <a:srgbClr val="F3D250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400" b="1" i="1" dirty="0">
                <a:solidFill>
                  <a:srgbClr val="0547C2"/>
                </a:solidFill>
              </a:rPr>
              <a:t>Limitations</a:t>
            </a:r>
          </a:p>
        </p:txBody>
      </p:sp>
    </p:spTree>
    <p:extLst>
      <p:ext uri="{BB962C8B-B14F-4D97-AF65-F5344CB8AC3E}">
        <p14:creationId xmlns:p14="http://schemas.microsoft.com/office/powerpoint/2010/main" val="2658216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2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5526</TotalTime>
  <Words>2108</Words>
  <Application>Microsoft Macintosh PowerPoint</Application>
  <PresentationFormat>Custom</PresentationFormat>
  <Paragraphs>363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Courier</vt:lpstr>
      <vt:lpstr>Gill Sans</vt:lpstr>
      <vt:lpstr>Helvetica</vt:lpstr>
      <vt:lpstr>Lucida Grande</vt:lpstr>
      <vt:lpstr>Symbol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Phenix 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Phenix Project</dc:title>
  <cp:lastModifiedBy>Thomas Terwilliger</cp:lastModifiedBy>
  <cp:revision>193</cp:revision>
  <dcterms:modified xsi:type="dcterms:W3CDTF">2022-01-18T16:57:25Z</dcterms:modified>
</cp:coreProperties>
</file>