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</p:sldMasterIdLst>
  <p:notesMasterIdLst>
    <p:notesMasterId r:id="rId29"/>
  </p:notesMasterIdLst>
  <p:handoutMasterIdLst>
    <p:handoutMasterId r:id="rId30"/>
  </p:handoutMasterIdLst>
  <p:sldIdLst>
    <p:sldId id="913" r:id="rId2"/>
    <p:sldId id="914" r:id="rId3"/>
    <p:sldId id="282" r:id="rId4"/>
    <p:sldId id="737" r:id="rId5"/>
    <p:sldId id="927" r:id="rId6"/>
    <p:sldId id="866" r:id="rId7"/>
    <p:sldId id="867" r:id="rId8"/>
    <p:sldId id="919" r:id="rId9"/>
    <p:sldId id="928" r:id="rId10"/>
    <p:sldId id="939" r:id="rId11"/>
    <p:sldId id="930" r:id="rId12"/>
    <p:sldId id="931" r:id="rId13"/>
    <p:sldId id="941" r:id="rId14"/>
    <p:sldId id="932" r:id="rId15"/>
    <p:sldId id="933" r:id="rId16"/>
    <p:sldId id="934" r:id="rId17"/>
    <p:sldId id="935" r:id="rId18"/>
    <p:sldId id="916" r:id="rId19"/>
    <p:sldId id="942" r:id="rId20"/>
    <p:sldId id="943" r:id="rId21"/>
    <p:sldId id="944" r:id="rId22"/>
    <p:sldId id="945" r:id="rId23"/>
    <p:sldId id="946" r:id="rId24"/>
    <p:sldId id="947" r:id="rId25"/>
    <p:sldId id="948" r:id="rId26"/>
    <p:sldId id="907" r:id="rId27"/>
    <p:sldId id="949" r:id="rId2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65B8"/>
    <a:srgbClr val="DA8CDC"/>
    <a:srgbClr val="FF8BB0"/>
    <a:srgbClr val="0A50C0"/>
    <a:srgbClr val="81DEF0"/>
    <a:srgbClr val="D1409D"/>
    <a:srgbClr val="79DCDB"/>
    <a:srgbClr val="C5B77B"/>
    <a:srgbClr val="8E9FDC"/>
    <a:srgbClr val="F8E6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52"/>
    <p:restoredTop sz="84813"/>
  </p:normalViewPr>
  <p:slideViewPr>
    <p:cSldViewPr snapToGrid="0">
      <p:cViewPr>
        <p:scale>
          <a:sx n="110" d="100"/>
          <a:sy n="110" d="100"/>
        </p:scale>
        <p:origin x="792" y="-9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6FE98-3A67-B747-BF63-17BAF9CE19C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B2E5F5-6854-9F48-9A89-DB4A143C4320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b="1" i="0" baseline="0" dirty="0" smtClean="0"/>
            <a:t>Sharpen/average to create full map</a:t>
          </a:r>
          <a:endParaRPr lang="en-US" sz="1600" b="1" i="0" baseline="0" dirty="0"/>
        </a:p>
      </dgm:t>
    </dgm:pt>
    <dgm:pt modelId="{08ECCCB5-0CC5-5E4C-9A45-5AA30BAC5A41}" type="parTrans" cxnId="{15F3D503-C218-644F-81FC-E763FFE0EC8D}">
      <dgm:prSet/>
      <dgm:spPr/>
      <dgm:t>
        <a:bodyPr/>
        <a:lstStyle/>
        <a:p>
          <a:endParaRPr lang="en-US"/>
        </a:p>
      </dgm:t>
    </dgm:pt>
    <dgm:pt modelId="{178DC5E0-BA54-CC43-905B-2F83719B2EB3}" type="sibTrans" cxnId="{15F3D503-C218-644F-81FC-E763FFE0EC8D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EEB7C8CB-93E8-0349-AC70-218E487DE5E2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b="1" i="0" baseline="0" dirty="0" smtClean="0"/>
            <a:t> Identify macromolecule and solvent regions</a:t>
          </a:r>
          <a:endParaRPr lang="en-US" sz="1600" b="1" i="0" baseline="0" dirty="0"/>
        </a:p>
      </dgm:t>
    </dgm:pt>
    <dgm:pt modelId="{0B567D88-C2CC-D547-A9C3-783B19941932}" type="parTrans" cxnId="{973534B8-33E1-354E-9502-F31C91A04E69}">
      <dgm:prSet/>
      <dgm:spPr/>
      <dgm:t>
        <a:bodyPr/>
        <a:lstStyle/>
        <a:p>
          <a:endParaRPr lang="en-US"/>
        </a:p>
      </dgm:t>
    </dgm:pt>
    <dgm:pt modelId="{8111F3CE-8DF6-3349-8363-8EFB42CF659E}" type="sibTrans" cxnId="{973534B8-33E1-354E-9502-F31C91A04E69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4A0CC53E-95EE-B745-907C-068409A4E98A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b="1" i="0" baseline="0" dirty="0" smtClean="0"/>
            <a:t>Target histograms for macromolecule and solvent</a:t>
          </a:r>
          <a:endParaRPr lang="en-US" sz="1600" b="1" i="0" baseline="0" dirty="0"/>
        </a:p>
      </dgm:t>
    </dgm:pt>
    <dgm:pt modelId="{04FB1A0F-35B2-684E-B772-4B3456842CB3}" type="parTrans" cxnId="{4DCAA48B-2713-E345-9C5B-A62F6DC0AFDE}">
      <dgm:prSet/>
      <dgm:spPr/>
      <dgm:t>
        <a:bodyPr/>
        <a:lstStyle/>
        <a:p>
          <a:endParaRPr lang="en-US"/>
        </a:p>
      </dgm:t>
    </dgm:pt>
    <dgm:pt modelId="{284143D4-1AA0-3643-B458-85EDD0F250C9}" type="sibTrans" cxnId="{4DCAA48B-2713-E345-9C5B-A62F6DC0AFDE}">
      <dgm:prSet/>
      <dgm:spPr/>
      <dgm:t>
        <a:bodyPr/>
        <a:lstStyle/>
        <a:p>
          <a:endParaRPr lang="en-US"/>
        </a:p>
      </dgm:t>
    </dgm:pt>
    <dgm:pt modelId="{3C817B3A-C939-754F-B6F6-A5578634B5A8}">
      <dgm:prSet custT="1"/>
      <dgm:spPr>
        <a:solidFill>
          <a:srgbClr val="00B0F0"/>
        </a:solidFill>
      </dgm:spPr>
      <dgm:t>
        <a:bodyPr/>
        <a:lstStyle/>
        <a:p>
          <a:r>
            <a:rPr lang="en-US" sz="1600" b="1" i="0" baseline="0" dirty="0" smtClean="0"/>
            <a:t> Two half-maps</a:t>
          </a:r>
          <a:endParaRPr lang="en-US" sz="1600" b="1" i="0" baseline="0" dirty="0"/>
        </a:p>
      </dgm:t>
    </dgm:pt>
    <dgm:pt modelId="{759314FA-B54F-6045-B9C0-D606227270F5}" type="parTrans" cxnId="{6D51DC19-9BFE-404F-85E9-5233846F20A5}">
      <dgm:prSet/>
      <dgm:spPr/>
      <dgm:t>
        <a:bodyPr/>
        <a:lstStyle/>
        <a:p>
          <a:endParaRPr lang="en-US"/>
        </a:p>
      </dgm:t>
    </dgm:pt>
    <dgm:pt modelId="{BC040EBD-598B-3440-968F-B9DB5949BC87}" type="sibTrans" cxnId="{6D51DC19-9BFE-404F-85E9-5233846F20A5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F37552FD-2B8A-CC47-AE4A-E6EFA55797E5}" type="pres">
      <dgm:prSet presAssocID="{09F6FE98-3A67-B747-BF63-17BAF9CE19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88DDA9-41DB-5644-A867-562A3A2998FF}" type="pres">
      <dgm:prSet presAssocID="{3C817B3A-C939-754F-B6F6-A5578634B5A8}" presName="node" presStyleLbl="node1" presStyleIdx="0" presStyleCnt="4" custScaleX="64350" custLinFactNeighborX="-107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7FF1F0-14D7-CE4F-8008-E30F5AD59D3A}" type="pres">
      <dgm:prSet presAssocID="{BC040EBD-598B-3440-968F-B9DB5949BC87}" presName="sibTrans" presStyleLbl="sibTrans2D1" presStyleIdx="0" presStyleCnt="3" custAng="20740395" custScaleY="66575" custLinFactNeighborX="-7336" custLinFactNeighborY="93541"/>
      <dgm:spPr/>
      <dgm:t>
        <a:bodyPr/>
        <a:lstStyle/>
        <a:p>
          <a:endParaRPr lang="en-US"/>
        </a:p>
      </dgm:t>
    </dgm:pt>
    <dgm:pt modelId="{D6820AC1-7709-E341-B7C7-F0B71FB8C3A5}" type="pres">
      <dgm:prSet presAssocID="{BC040EBD-598B-3440-968F-B9DB5949BC8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DD4D1E3-6F01-F04B-A498-2C70A47488C8}" type="pres">
      <dgm:prSet presAssocID="{B5B2E5F5-6854-9F48-9A89-DB4A143C4320}" presName="node" presStyleLbl="node1" presStyleIdx="1" presStyleCnt="4" custScaleX="130512" custLinFactNeighborX="-107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2BCD18-ED4E-394F-AB47-F2EE10487783}" type="pres">
      <dgm:prSet presAssocID="{178DC5E0-BA54-CC43-905B-2F83719B2EB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FBF7649-D644-B540-B39B-5195E22A963F}" type="pres">
      <dgm:prSet presAssocID="{178DC5E0-BA54-CC43-905B-2F83719B2EB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1825D54D-BB5D-2E40-9129-A04E766D552B}" type="pres">
      <dgm:prSet presAssocID="{EEB7C8CB-93E8-0349-AC70-218E487DE5E2}" presName="node" presStyleLbl="node1" presStyleIdx="2" presStyleCnt="4" custScaleX="109115" custLinFactNeighborX="-107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595756-33AB-6A46-9648-AB7D0D85238A}" type="pres">
      <dgm:prSet presAssocID="{8111F3CE-8DF6-3349-8363-8EFB42CF659E}" presName="sibTrans" presStyleLbl="sibTrans2D1" presStyleIdx="2" presStyleCnt="3"/>
      <dgm:spPr/>
      <dgm:t>
        <a:bodyPr/>
        <a:lstStyle/>
        <a:p>
          <a:endParaRPr lang="en-US"/>
        </a:p>
      </dgm:t>
    </dgm:pt>
    <dgm:pt modelId="{17BFDF72-5C24-194C-A1C3-D4C381B15424}" type="pres">
      <dgm:prSet presAssocID="{8111F3CE-8DF6-3349-8363-8EFB42CF659E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CADA7905-9CDF-EA46-A705-8627CE05BEB7}" type="pres">
      <dgm:prSet presAssocID="{4A0CC53E-95EE-B745-907C-068409A4E98A}" presName="node" presStyleLbl="node1" presStyleIdx="3" presStyleCnt="4" custScaleX="121925" custLinFactNeighborX="-107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38B2AB-94AB-E247-8D69-8A192D213CD6}" type="presOf" srcId="{4A0CC53E-95EE-B745-907C-068409A4E98A}" destId="{CADA7905-9CDF-EA46-A705-8627CE05BEB7}" srcOrd="0" destOrd="0" presId="urn:microsoft.com/office/officeart/2005/8/layout/process1"/>
    <dgm:cxn modelId="{4DCAA48B-2713-E345-9C5B-A62F6DC0AFDE}" srcId="{09F6FE98-3A67-B747-BF63-17BAF9CE19CA}" destId="{4A0CC53E-95EE-B745-907C-068409A4E98A}" srcOrd="3" destOrd="0" parTransId="{04FB1A0F-35B2-684E-B772-4B3456842CB3}" sibTransId="{284143D4-1AA0-3643-B458-85EDD0F250C9}"/>
    <dgm:cxn modelId="{FF6721EC-43B6-274F-86D4-85514AD966B1}" type="presOf" srcId="{BC040EBD-598B-3440-968F-B9DB5949BC87}" destId="{EB7FF1F0-14D7-CE4F-8008-E30F5AD59D3A}" srcOrd="0" destOrd="0" presId="urn:microsoft.com/office/officeart/2005/8/layout/process1"/>
    <dgm:cxn modelId="{CDBED7A2-D414-154C-BF55-0A45B40C02AB}" type="presOf" srcId="{BC040EBD-598B-3440-968F-B9DB5949BC87}" destId="{D6820AC1-7709-E341-B7C7-F0B71FB8C3A5}" srcOrd="1" destOrd="0" presId="urn:microsoft.com/office/officeart/2005/8/layout/process1"/>
    <dgm:cxn modelId="{7A747C03-F453-C641-B2F7-FFC19917984D}" type="presOf" srcId="{178DC5E0-BA54-CC43-905B-2F83719B2EB3}" destId="{7FBF7649-D644-B540-B39B-5195E22A963F}" srcOrd="1" destOrd="0" presId="urn:microsoft.com/office/officeart/2005/8/layout/process1"/>
    <dgm:cxn modelId="{0E8A8D52-3C96-9645-A7B1-2157285E5FC1}" type="presOf" srcId="{8111F3CE-8DF6-3349-8363-8EFB42CF659E}" destId="{17BFDF72-5C24-194C-A1C3-D4C381B15424}" srcOrd="1" destOrd="0" presId="urn:microsoft.com/office/officeart/2005/8/layout/process1"/>
    <dgm:cxn modelId="{6D51DC19-9BFE-404F-85E9-5233846F20A5}" srcId="{09F6FE98-3A67-B747-BF63-17BAF9CE19CA}" destId="{3C817B3A-C939-754F-B6F6-A5578634B5A8}" srcOrd="0" destOrd="0" parTransId="{759314FA-B54F-6045-B9C0-D606227270F5}" sibTransId="{BC040EBD-598B-3440-968F-B9DB5949BC87}"/>
    <dgm:cxn modelId="{2719C474-6337-BF45-93DE-31216876D6E0}" type="presOf" srcId="{EEB7C8CB-93E8-0349-AC70-218E487DE5E2}" destId="{1825D54D-BB5D-2E40-9129-A04E766D552B}" srcOrd="0" destOrd="0" presId="urn:microsoft.com/office/officeart/2005/8/layout/process1"/>
    <dgm:cxn modelId="{342A7DE2-6892-3847-A48E-F3C7C50DAF25}" type="presOf" srcId="{3C817B3A-C939-754F-B6F6-A5578634B5A8}" destId="{B088DDA9-41DB-5644-A867-562A3A2998FF}" srcOrd="0" destOrd="0" presId="urn:microsoft.com/office/officeart/2005/8/layout/process1"/>
    <dgm:cxn modelId="{973534B8-33E1-354E-9502-F31C91A04E69}" srcId="{09F6FE98-3A67-B747-BF63-17BAF9CE19CA}" destId="{EEB7C8CB-93E8-0349-AC70-218E487DE5E2}" srcOrd="2" destOrd="0" parTransId="{0B567D88-C2CC-D547-A9C3-783B19941932}" sibTransId="{8111F3CE-8DF6-3349-8363-8EFB42CF659E}"/>
    <dgm:cxn modelId="{1322DDE9-69EC-2E49-9B27-8B9008A66B3F}" type="presOf" srcId="{09F6FE98-3A67-B747-BF63-17BAF9CE19CA}" destId="{F37552FD-2B8A-CC47-AE4A-E6EFA55797E5}" srcOrd="0" destOrd="0" presId="urn:microsoft.com/office/officeart/2005/8/layout/process1"/>
    <dgm:cxn modelId="{15F3D503-C218-644F-81FC-E763FFE0EC8D}" srcId="{09F6FE98-3A67-B747-BF63-17BAF9CE19CA}" destId="{B5B2E5F5-6854-9F48-9A89-DB4A143C4320}" srcOrd="1" destOrd="0" parTransId="{08ECCCB5-0CC5-5E4C-9A45-5AA30BAC5A41}" sibTransId="{178DC5E0-BA54-CC43-905B-2F83719B2EB3}"/>
    <dgm:cxn modelId="{FF95E5B0-8B05-2A4F-AD19-E9944B23D1FB}" type="presOf" srcId="{8111F3CE-8DF6-3349-8363-8EFB42CF659E}" destId="{8E595756-33AB-6A46-9648-AB7D0D85238A}" srcOrd="0" destOrd="0" presId="urn:microsoft.com/office/officeart/2005/8/layout/process1"/>
    <dgm:cxn modelId="{A0481759-E866-3442-B03F-6AE167D97E95}" type="presOf" srcId="{B5B2E5F5-6854-9F48-9A89-DB4A143C4320}" destId="{2DD4D1E3-6F01-F04B-A498-2C70A47488C8}" srcOrd="0" destOrd="0" presId="urn:microsoft.com/office/officeart/2005/8/layout/process1"/>
    <dgm:cxn modelId="{2A52F772-5AEF-254C-BCA7-D77B41474FF8}" type="presOf" srcId="{178DC5E0-BA54-CC43-905B-2F83719B2EB3}" destId="{EA2BCD18-ED4E-394F-AB47-F2EE10487783}" srcOrd="0" destOrd="0" presId="urn:microsoft.com/office/officeart/2005/8/layout/process1"/>
    <dgm:cxn modelId="{FCE38CC3-E5A1-B44B-9610-5FEE248E02C5}" type="presParOf" srcId="{F37552FD-2B8A-CC47-AE4A-E6EFA55797E5}" destId="{B088DDA9-41DB-5644-A867-562A3A2998FF}" srcOrd="0" destOrd="0" presId="urn:microsoft.com/office/officeart/2005/8/layout/process1"/>
    <dgm:cxn modelId="{80AD6DF0-365E-C444-81F4-567415419111}" type="presParOf" srcId="{F37552FD-2B8A-CC47-AE4A-E6EFA55797E5}" destId="{EB7FF1F0-14D7-CE4F-8008-E30F5AD59D3A}" srcOrd="1" destOrd="0" presId="urn:microsoft.com/office/officeart/2005/8/layout/process1"/>
    <dgm:cxn modelId="{8AC7DD0C-DA0C-3443-BF5B-5ED4FED1F1B1}" type="presParOf" srcId="{EB7FF1F0-14D7-CE4F-8008-E30F5AD59D3A}" destId="{D6820AC1-7709-E341-B7C7-F0B71FB8C3A5}" srcOrd="0" destOrd="0" presId="urn:microsoft.com/office/officeart/2005/8/layout/process1"/>
    <dgm:cxn modelId="{253C24AB-B998-8545-9CC7-58972A5CC4FD}" type="presParOf" srcId="{F37552FD-2B8A-CC47-AE4A-E6EFA55797E5}" destId="{2DD4D1E3-6F01-F04B-A498-2C70A47488C8}" srcOrd="2" destOrd="0" presId="urn:microsoft.com/office/officeart/2005/8/layout/process1"/>
    <dgm:cxn modelId="{FEECFF9B-E5C1-E74D-A3AA-60AF6D49750D}" type="presParOf" srcId="{F37552FD-2B8A-CC47-AE4A-E6EFA55797E5}" destId="{EA2BCD18-ED4E-394F-AB47-F2EE10487783}" srcOrd="3" destOrd="0" presId="urn:microsoft.com/office/officeart/2005/8/layout/process1"/>
    <dgm:cxn modelId="{9602C2D9-9B99-DE49-B278-2497F139DE23}" type="presParOf" srcId="{EA2BCD18-ED4E-394F-AB47-F2EE10487783}" destId="{7FBF7649-D644-B540-B39B-5195E22A963F}" srcOrd="0" destOrd="0" presId="urn:microsoft.com/office/officeart/2005/8/layout/process1"/>
    <dgm:cxn modelId="{86615756-971A-9941-8E12-0EA5635097B4}" type="presParOf" srcId="{F37552FD-2B8A-CC47-AE4A-E6EFA55797E5}" destId="{1825D54D-BB5D-2E40-9129-A04E766D552B}" srcOrd="4" destOrd="0" presId="urn:microsoft.com/office/officeart/2005/8/layout/process1"/>
    <dgm:cxn modelId="{10560126-EAC5-8944-A5D9-C5426DDDC83C}" type="presParOf" srcId="{F37552FD-2B8A-CC47-AE4A-E6EFA55797E5}" destId="{8E595756-33AB-6A46-9648-AB7D0D85238A}" srcOrd="5" destOrd="0" presId="urn:microsoft.com/office/officeart/2005/8/layout/process1"/>
    <dgm:cxn modelId="{EA907226-0D81-7A44-931D-D2F733B1DA4A}" type="presParOf" srcId="{8E595756-33AB-6A46-9648-AB7D0D85238A}" destId="{17BFDF72-5C24-194C-A1C3-D4C381B15424}" srcOrd="0" destOrd="0" presId="urn:microsoft.com/office/officeart/2005/8/layout/process1"/>
    <dgm:cxn modelId="{81EF1833-ED2A-7845-906A-3FA0E2621B35}" type="presParOf" srcId="{F37552FD-2B8A-CC47-AE4A-E6EFA55797E5}" destId="{CADA7905-9CDF-EA46-A705-8627CE05BEB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6FE98-3A67-B747-BF63-17BAF9CE19C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29657A-D78C-774B-BE22-D4C3FC23529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b="1" i="0" baseline="0" dirty="0" smtClean="0"/>
            <a:t>Fourier terms for two original half-maps</a:t>
          </a:r>
          <a:endParaRPr lang="en-US" sz="1600" b="1" i="0" baseline="0" dirty="0"/>
        </a:p>
      </dgm:t>
    </dgm:pt>
    <dgm:pt modelId="{A46F3CE4-1286-D846-A287-0A11B7F000AB}" type="parTrans" cxnId="{EA8695F0-3255-E84A-BA4B-A016C14C69F5}">
      <dgm:prSet/>
      <dgm:spPr/>
      <dgm:t>
        <a:bodyPr/>
        <a:lstStyle/>
        <a:p>
          <a:endParaRPr lang="en-US"/>
        </a:p>
      </dgm:t>
    </dgm:pt>
    <dgm:pt modelId="{822B560B-1B4E-F54F-9595-057E8AEDB610}" type="sibTrans" cxnId="{EA8695F0-3255-E84A-BA4B-A016C14C69F5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B5B2E5F5-6854-9F48-9A89-DB4A143C4320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b="1" i="0" baseline="0" dirty="0" smtClean="0"/>
            <a:t>Map-phasing estimates of Fourier </a:t>
          </a:r>
          <a:r>
            <a:rPr lang="en-US" sz="1600" b="1" i="0" baseline="0" dirty="0" smtClean="0"/>
            <a:t>terms</a:t>
          </a:r>
        </a:p>
        <a:p>
          <a:r>
            <a:rPr lang="en-US" sz="1600" b="0" i="1" baseline="0" dirty="0" smtClean="0"/>
            <a:t>(one set for each half-map)</a:t>
          </a:r>
          <a:endParaRPr lang="en-US" sz="1600" b="0" i="1" baseline="0" dirty="0"/>
        </a:p>
      </dgm:t>
    </dgm:pt>
    <dgm:pt modelId="{08ECCCB5-0CC5-5E4C-9A45-5AA30BAC5A41}" type="parTrans" cxnId="{15F3D503-C218-644F-81FC-E763FFE0EC8D}">
      <dgm:prSet/>
      <dgm:spPr/>
      <dgm:t>
        <a:bodyPr/>
        <a:lstStyle/>
        <a:p>
          <a:endParaRPr lang="en-US"/>
        </a:p>
      </dgm:t>
    </dgm:pt>
    <dgm:pt modelId="{178DC5E0-BA54-CC43-905B-2F83719B2EB3}" type="sibTrans" cxnId="{15F3D503-C218-644F-81FC-E763FFE0EC8D}">
      <dgm:prSet/>
      <dgm:spPr/>
      <dgm:t>
        <a:bodyPr/>
        <a:lstStyle/>
        <a:p>
          <a:endParaRPr lang="en-US"/>
        </a:p>
      </dgm:t>
    </dgm:pt>
    <dgm:pt modelId="{F37552FD-2B8A-CC47-AE4A-E6EFA55797E5}" type="pres">
      <dgm:prSet presAssocID="{09F6FE98-3A67-B747-BF63-17BAF9CE19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DEC594-F29A-684F-ADE8-E46D9596E988}" type="pres">
      <dgm:prSet presAssocID="{D529657A-D78C-774B-BE22-D4C3FC235295}" presName="node" presStyleLbl="node1" presStyleIdx="0" presStyleCnt="2" custScaleX="24588" custScaleY="420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42D57-6223-6342-8484-C01B74015B4D}" type="pres">
      <dgm:prSet presAssocID="{822B560B-1B4E-F54F-9595-057E8AEDB610}" presName="sibTrans" presStyleLbl="sibTrans2D1" presStyleIdx="0" presStyleCnt="1" custScaleX="121032" custScaleY="17865" custLinFactNeighborX="495" custLinFactNeighborY="-3129"/>
      <dgm:spPr/>
      <dgm:t>
        <a:bodyPr/>
        <a:lstStyle/>
        <a:p>
          <a:endParaRPr lang="en-US"/>
        </a:p>
      </dgm:t>
    </dgm:pt>
    <dgm:pt modelId="{B1A76475-721E-8241-8543-E692C07A54C3}" type="pres">
      <dgm:prSet presAssocID="{822B560B-1B4E-F54F-9595-057E8AEDB610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2DD4D1E3-6F01-F04B-A498-2C70A47488C8}" type="pres">
      <dgm:prSet presAssocID="{B5B2E5F5-6854-9F48-9A89-DB4A143C4320}" presName="node" presStyleLbl="node1" presStyleIdx="1" presStyleCnt="2" custScaleX="31694" custScaleY="379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8695F0-3255-E84A-BA4B-A016C14C69F5}" srcId="{09F6FE98-3A67-B747-BF63-17BAF9CE19CA}" destId="{D529657A-D78C-774B-BE22-D4C3FC235295}" srcOrd="0" destOrd="0" parTransId="{A46F3CE4-1286-D846-A287-0A11B7F000AB}" sibTransId="{822B560B-1B4E-F54F-9595-057E8AEDB610}"/>
    <dgm:cxn modelId="{8B3966DE-C68C-7D4F-B327-37CBA37CEFC2}" type="presOf" srcId="{B5B2E5F5-6854-9F48-9A89-DB4A143C4320}" destId="{2DD4D1E3-6F01-F04B-A498-2C70A47488C8}" srcOrd="0" destOrd="0" presId="urn:microsoft.com/office/officeart/2005/8/layout/process1"/>
    <dgm:cxn modelId="{EA7C6949-88A7-694D-8C99-1A639B585253}" type="presOf" srcId="{D529657A-D78C-774B-BE22-D4C3FC235295}" destId="{E3DEC594-F29A-684F-ADE8-E46D9596E988}" srcOrd="0" destOrd="0" presId="urn:microsoft.com/office/officeart/2005/8/layout/process1"/>
    <dgm:cxn modelId="{9398FAEF-1759-C24E-B6C1-23F47E5F3E3A}" type="presOf" srcId="{09F6FE98-3A67-B747-BF63-17BAF9CE19CA}" destId="{F37552FD-2B8A-CC47-AE4A-E6EFA55797E5}" srcOrd="0" destOrd="0" presId="urn:microsoft.com/office/officeart/2005/8/layout/process1"/>
    <dgm:cxn modelId="{E1569BF6-C8DE-BD49-9A75-D4CF47058BDB}" type="presOf" srcId="{822B560B-1B4E-F54F-9595-057E8AEDB610}" destId="{B1A76475-721E-8241-8543-E692C07A54C3}" srcOrd="1" destOrd="0" presId="urn:microsoft.com/office/officeart/2005/8/layout/process1"/>
    <dgm:cxn modelId="{15F3D503-C218-644F-81FC-E763FFE0EC8D}" srcId="{09F6FE98-3A67-B747-BF63-17BAF9CE19CA}" destId="{B5B2E5F5-6854-9F48-9A89-DB4A143C4320}" srcOrd="1" destOrd="0" parTransId="{08ECCCB5-0CC5-5E4C-9A45-5AA30BAC5A41}" sibTransId="{178DC5E0-BA54-CC43-905B-2F83719B2EB3}"/>
    <dgm:cxn modelId="{9CD556FF-22C9-2744-9336-F4FD50E43203}" type="presOf" srcId="{822B560B-1B4E-F54F-9595-057E8AEDB610}" destId="{15242D57-6223-6342-8484-C01B74015B4D}" srcOrd="0" destOrd="0" presId="urn:microsoft.com/office/officeart/2005/8/layout/process1"/>
    <dgm:cxn modelId="{24BB1E00-BAAF-B54C-9C38-15616502DD48}" type="presParOf" srcId="{F37552FD-2B8A-CC47-AE4A-E6EFA55797E5}" destId="{E3DEC594-F29A-684F-ADE8-E46D9596E988}" srcOrd="0" destOrd="0" presId="urn:microsoft.com/office/officeart/2005/8/layout/process1"/>
    <dgm:cxn modelId="{FBAE215F-6395-D849-AF96-44CBD3ACCE25}" type="presParOf" srcId="{F37552FD-2B8A-CC47-AE4A-E6EFA55797E5}" destId="{15242D57-6223-6342-8484-C01B74015B4D}" srcOrd="1" destOrd="0" presId="urn:microsoft.com/office/officeart/2005/8/layout/process1"/>
    <dgm:cxn modelId="{EAD2EED9-5AE0-5549-A5B9-3C47013927F4}" type="presParOf" srcId="{15242D57-6223-6342-8484-C01B74015B4D}" destId="{B1A76475-721E-8241-8543-E692C07A54C3}" srcOrd="0" destOrd="0" presId="urn:microsoft.com/office/officeart/2005/8/layout/process1"/>
    <dgm:cxn modelId="{DA032643-170F-E74F-B436-4C3D8C6EFAF2}" type="presParOf" srcId="{F37552FD-2B8A-CC47-AE4A-E6EFA55797E5}" destId="{2DD4D1E3-6F01-F04B-A498-2C70A47488C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6FE98-3A67-B747-BF63-17BAF9CE19C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29657A-D78C-774B-BE22-D4C3FC23529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b="1" i="0" baseline="0" dirty="0" smtClean="0"/>
            <a:t>Calculate weighted average of two original and two map-phasing sets of Fourier terms</a:t>
          </a:r>
          <a:endParaRPr lang="en-US" sz="1600" b="1" i="0" baseline="0" dirty="0"/>
        </a:p>
      </dgm:t>
    </dgm:pt>
    <dgm:pt modelId="{A46F3CE4-1286-D846-A287-0A11B7F000AB}" type="parTrans" cxnId="{EA8695F0-3255-E84A-BA4B-A016C14C69F5}">
      <dgm:prSet/>
      <dgm:spPr/>
      <dgm:t>
        <a:bodyPr/>
        <a:lstStyle/>
        <a:p>
          <a:endParaRPr lang="en-US"/>
        </a:p>
      </dgm:t>
    </dgm:pt>
    <dgm:pt modelId="{822B560B-1B4E-F54F-9595-057E8AEDB610}" type="sibTrans" cxnId="{EA8695F0-3255-E84A-BA4B-A016C14C69F5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4398C7B4-0773-9048-9FCF-998C07B826AD}">
      <dgm:prSet custT="1"/>
      <dgm:spPr>
        <a:solidFill>
          <a:srgbClr val="00B0F0"/>
        </a:solidFill>
      </dgm:spPr>
      <dgm:t>
        <a:bodyPr/>
        <a:lstStyle/>
        <a:p>
          <a:r>
            <a:rPr lang="en-US" sz="1600" b="1" baseline="0" dirty="0" smtClean="0"/>
            <a:t>6. Density-modified map</a:t>
          </a:r>
          <a:endParaRPr lang="en-US" sz="1600" b="1" baseline="0" dirty="0"/>
        </a:p>
      </dgm:t>
    </dgm:pt>
    <dgm:pt modelId="{511609A4-EE1F-694C-9162-999F322615F7}" type="parTrans" cxnId="{BFD64006-1185-C743-B12D-1A8981BF6DFE}">
      <dgm:prSet/>
      <dgm:spPr/>
      <dgm:t>
        <a:bodyPr/>
        <a:lstStyle/>
        <a:p>
          <a:endParaRPr lang="en-US"/>
        </a:p>
      </dgm:t>
    </dgm:pt>
    <dgm:pt modelId="{E1770307-1D20-7545-94DC-27F46D9DB4CC}" type="sibTrans" cxnId="{BFD64006-1185-C743-B12D-1A8981BF6DFE}">
      <dgm:prSet/>
      <dgm:spPr/>
      <dgm:t>
        <a:bodyPr/>
        <a:lstStyle/>
        <a:p>
          <a:endParaRPr lang="en-US"/>
        </a:p>
      </dgm:t>
    </dgm:pt>
    <dgm:pt modelId="{F37552FD-2B8A-CC47-AE4A-E6EFA55797E5}" type="pres">
      <dgm:prSet presAssocID="{09F6FE98-3A67-B747-BF63-17BAF9CE19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DEC594-F29A-684F-ADE8-E46D9596E988}" type="pres">
      <dgm:prSet presAssocID="{D529657A-D78C-774B-BE22-D4C3FC235295}" presName="node" presStyleLbl="node1" presStyleIdx="0" presStyleCnt="2" custScaleX="62518" custScaleY="757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42D57-6223-6342-8484-C01B74015B4D}" type="pres">
      <dgm:prSet presAssocID="{822B560B-1B4E-F54F-9595-057E8AEDB610}" presName="sibTrans" presStyleLbl="sibTrans2D1" presStyleIdx="0" presStyleCnt="1" custScaleX="66914" custScaleY="58444"/>
      <dgm:spPr/>
      <dgm:t>
        <a:bodyPr/>
        <a:lstStyle/>
        <a:p>
          <a:endParaRPr lang="en-US"/>
        </a:p>
      </dgm:t>
    </dgm:pt>
    <dgm:pt modelId="{B1A76475-721E-8241-8543-E692C07A54C3}" type="pres">
      <dgm:prSet presAssocID="{822B560B-1B4E-F54F-9595-057E8AEDB610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89C1A730-6FA4-3B47-A73F-011D70427661}" type="pres">
      <dgm:prSet presAssocID="{4398C7B4-0773-9048-9FCF-998C07B826AD}" presName="node" presStyleLbl="node1" presStyleIdx="1" presStyleCnt="2" custScaleX="47163" custScaleY="625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8695F0-3255-E84A-BA4B-A016C14C69F5}" srcId="{09F6FE98-3A67-B747-BF63-17BAF9CE19CA}" destId="{D529657A-D78C-774B-BE22-D4C3FC235295}" srcOrd="0" destOrd="0" parTransId="{A46F3CE4-1286-D846-A287-0A11B7F000AB}" sibTransId="{822B560B-1B4E-F54F-9595-057E8AEDB610}"/>
    <dgm:cxn modelId="{346F4869-E3EC-6641-8F43-C0ABAA415850}" type="presOf" srcId="{4398C7B4-0773-9048-9FCF-998C07B826AD}" destId="{89C1A730-6FA4-3B47-A73F-011D70427661}" srcOrd="0" destOrd="0" presId="urn:microsoft.com/office/officeart/2005/8/layout/process1"/>
    <dgm:cxn modelId="{CE5F7AEF-A4E5-2F4D-B757-18F223CB326E}" type="presOf" srcId="{09F6FE98-3A67-B747-BF63-17BAF9CE19CA}" destId="{F37552FD-2B8A-CC47-AE4A-E6EFA55797E5}" srcOrd="0" destOrd="0" presId="urn:microsoft.com/office/officeart/2005/8/layout/process1"/>
    <dgm:cxn modelId="{B49FECB9-A39B-A74D-BF1E-C09E5E36C051}" type="presOf" srcId="{D529657A-D78C-774B-BE22-D4C3FC235295}" destId="{E3DEC594-F29A-684F-ADE8-E46D9596E988}" srcOrd="0" destOrd="0" presId="urn:microsoft.com/office/officeart/2005/8/layout/process1"/>
    <dgm:cxn modelId="{86C49F9F-5C11-0E4A-B63C-1525F60EE103}" type="presOf" srcId="{822B560B-1B4E-F54F-9595-057E8AEDB610}" destId="{15242D57-6223-6342-8484-C01B74015B4D}" srcOrd="0" destOrd="0" presId="urn:microsoft.com/office/officeart/2005/8/layout/process1"/>
    <dgm:cxn modelId="{BFD64006-1185-C743-B12D-1A8981BF6DFE}" srcId="{09F6FE98-3A67-B747-BF63-17BAF9CE19CA}" destId="{4398C7B4-0773-9048-9FCF-998C07B826AD}" srcOrd="1" destOrd="0" parTransId="{511609A4-EE1F-694C-9162-999F322615F7}" sibTransId="{E1770307-1D20-7545-94DC-27F46D9DB4CC}"/>
    <dgm:cxn modelId="{95BA9509-EBB5-CC4D-B2E9-E4ABEFD7B18A}" type="presOf" srcId="{822B560B-1B4E-F54F-9595-057E8AEDB610}" destId="{B1A76475-721E-8241-8543-E692C07A54C3}" srcOrd="1" destOrd="0" presId="urn:microsoft.com/office/officeart/2005/8/layout/process1"/>
    <dgm:cxn modelId="{A8605E2C-3E8E-9044-9D35-CCA7D88631E5}" type="presParOf" srcId="{F37552FD-2B8A-CC47-AE4A-E6EFA55797E5}" destId="{E3DEC594-F29A-684F-ADE8-E46D9596E988}" srcOrd="0" destOrd="0" presId="urn:microsoft.com/office/officeart/2005/8/layout/process1"/>
    <dgm:cxn modelId="{F79013D8-30FE-294F-82D0-39520B4FE32C}" type="presParOf" srcId="{F37552FD-2B8A-CC47-AE4A-E6EFA55797E5}" destId="{15242D57-6223-6342-8484-C01B74015B4D}" srcOrd="1" destOrd="0" presId="urn:microsoft.com/office/officeart/2005/8/layout/process1"/>
    <dgm:cxn modelId="{1794E983-3752-AD4E-B740-EDDC80679E62}" type="presParOf" srcId="{15242D57-6223-6342-8484-C01B74015B4D}" destId="{B1A76475-721E-8241-8543-E692C07A54C3}" srcOrd="0" destOrd="0" presId="urn:microsoft.com/office/officeart/2005/8/layout/process1"/>
    <dgm:cxn modelId="{74EBACC1-AB85-6C4C-99CF-DFFA079AF6F4}" type="presParOf" srcId="{F37552FD-2B8A-CC47-AE4A-E6EFA55797E5}" destId="{89C1A730-6FA4-3B47-A73F-011D70427661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8DDA9-41DB-5644-A867-562A3A2998FF}">
      <dsp:nvSpPr>
        <dsp:cNvPr id="0" name=""/>
        <dsp:cNvSpPr/>
      </dsp:nvSpPr>
      <dsp:spPr>
        <a:xfrm>
          <a:off x="0" y="428684"/>
          <a:ext cx="1055933" cy="107016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baseline="0" dirty="0" smtClean="0"/>
            <a:t> Two half-maps</a:t>
          </a:r>
          <a:endParaRPr lang="en-US" sz="1600" b="1" i="0" kern="1200" baseline="0" dirty="0"/>
        </a:p>
      </dsp:txBody>
      <dsp:txXfrm>
        <a:off x="30927" y="459611"/>
        <a:ext cx="994079" cy="1008308"/>
      </dsp:txXfrm>
    </dsp:sp>
    <dsp:sp modelId="{EB7FF1F0-14D7-CE4F-8008-E30F5AD59D3A}">
      <dsp:nvSpPr>
        <dsp:cNvPr id="0" name=""/>
        <dsp:cNvSpPr/>
      </dsp:nvSpPr>
      <dsp:spPr>
        <a:xfrm rot="20740395">
          <a:off x="1180956" y="1208966"/>
          <a:ext cx="313861" cy="270926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182220" y="1273207"/>
        <a:ext cx="232583" cy="162556"/>
      </dsp:txXfrm>
    </dsp:sp>
    <dsp:sp modelId="{2DD4D1E3-6F01-F04B-A498-2C70A47488C8}">
      <dsp:nvSpPr>
        <dsp:cNvPr id="0" name=""/>
        <dsp:cNvSpPr/>
      </dsp:nvSpPr>
      <dsp:spPr>
        <a:xfrm>
          <a:off x="1648125" y="428684"/>
          <a:ext cx="2141599" cy="107016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baseline="0" dirty="0" smtClean="0"/>
            <a:t>Sharpen/average to create full map</a:t>
          </a:r>
          <a:endParaRPr lang="en-US" sz="1600" b="1" i="0" kern="1200" baseline="0" dirty="0"/>
        </a:p>
      </dsp:txBody>
      <dsp:txXfrm>
        <a:off x="1679469" y="460028"/>
        <a:ext cx="2078911" cy="1007474"/>
      </dsp:txXfrm>
    </dsp:sp>
    <dsp:sp modelId="{EA2BCD18-ED4E-394F-AB47-F2EE10487783}">
      <dsp:nvSpPr>
        <dsp:cNvPr id="0" name=""/>
        <dsp:cNvSpPr/>
      </dsp:nvSpPr>
      <dsp:spPr>
        <a:xfrm>
          <a:off x="3953816" y="760291"/>
          <a:ext cx="347875" cy="406948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3953816" y="841681"/>
        <a:ext cx="243513" cy="244168"/>
      </dsp:txXfrm>
    </dsp:sp>
    <dsp:sp modelId="{1825D54D-BB5D-2E40-9129-A04E766D552B}">
      <dsp:nvSpPr>
        <dsp:cNvPr id="0" name=""/>
        <dsp:cNvSpPr/>
      </dsp:nvSpPr>
      <dsp:spPr>
        <a:xfrm>
          <a:off x="4446093" y="428684"/>
          <a:ext cx="1790491" cy="107016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baseline="0" dirty="0" smtClean="0"/>
            <a:t> Identify macromolecule and solvent regions</a:t>
          </a:r>
          <a:endParaRPr lang="en-US" sz="1600" b="1" i="0" kern="1200" baseline="0" dirty="0"/>
        </a:p>
      </dsp:txBody>
      <dsp:txXfrm>
        <a:off x="4477437" y="460028"/>
        <a:ext cx="1727803" cy="1007474"/>
      </dsp:txXfrm>
    </dsp:sp>
    <dsp:sp modelId="{8E595756-33AB-6A46-9648-AB7D0D85238A}">
      <dsp:nvSpPr>
        <dsp:cNvPr id="0" name=""/>
        <dsp:cNvSpPr/>
      </dsp:nvSpPr>
      <dsp:spPr>
        <a:xfrm>
          <a:off x="6400677" y="760291"/>
          <a:ext cx="347875" cy="406948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6400677" y="841681"/>
        <a:ext cx="243513" cy="244168"/>
      </dsp:txXfrm>
    </dsp:sp>
    <dsp:sp modelId="{CADA7905-9CDF-EA46-A705-8627CE05BEB7}">
      <dsp:nvSpPr>
        <dsp:cNvPr id="0" name=""/>
        <dsp:cNvSpPr/>
      </dsp:nvSpPr>
      <dsp:spPr>
        <a:xfrm>
          <a:off x="6892953" y="428684"/>
          <a:ext cx="2000693" cy="107016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baseline="0" dirty="0" smtClean="0"/>
            <a:t>Target histograms for macromolecule and solvent</a:t>
          </a:r>
          <a:endParaRPr lang="en-US" sz="1600" b="1" i="0" kern="1200" baseline="0" dirty="0"/>
        </a:p>
      </dsp:txBody>
      <dsp:txXfrm>
        <a:off x="6924297" y="460028"/>
        <a:ext cx="1938005" cy="10074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EC594-F29A-684F-ADE8-E46D9596E988}">
      <dsp:nvSpPr>
        <dsp:cNvPr id="0" name=""/>
        <dsp:cNvSpPr/>
      </dsp:nvSpPr>
      <dsp:spPr>
        <a:xfrm>
          <a:off x="115817" y="444988"/>
          <a:ext cx="1531850" cy="1573641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baseline="0" dirty="0" smtClean="0"/>
            <a:t>Fourier terms for two original half-maps</a:t>
          </a:r>
          <a:endParaRPr lang="en-US" sz="1600" b="1" i="0" kern="1200" baseline="0" dirty="0"/>
        </a:p>
      </dsp:txBody>
      <dsp:txXfrm>
        <a:off x="160683" y="489854"/>
        <a:ext cx="1442118" cy="1483909"/>
      </dsp:txXfrm>
    </dsp:sp>
    <dsp:sp modelId="{15242D57-6223-6342-8484-C01B74015B4D}">
      <dsp:nvSpPr>
        <dsp:cNvPr id="0" name=""/>
        <dsp:cNvSpPr/>
      </dsp:nvSpPr>
      <dsp:spPr>
        <a:xfrm>
          <a:off x="2138319" y="1045451"/>
          <a:ext cx="1598560" cy="276024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138319" y="1100656"/>
        <a:ext cx="1515753" cy="165614"/>
      </dsp:txXfrm>
    </dsp:sp>
    <dsp:sp modelId="{2DD4D1E3-6F01-F04B-A498-2C70A47488C8}">
      <dsp:nvSpPr>
        <dsp:cNvPr id="0" name=""/>
        <dsp:cNvSpPr/>
      </dsp:nvSpPr>
      <dsp:spPr>
        <a:xfrm>
          <a:off x="4139696" y="521898"/>
          <a:ext cx="1974559" cy="1419821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baseline="0" dirty="0" smtClean="0"/>
            <a:t>Map-phasing estimates of Fourier </a:t>
          </a:r>
          <a:r>
            <a:rPr lang="en-US" sz="1600" b="1" i="0" kern="1200" baseline="0" dirty="0" smtClean="0"/>
            <a:t>terms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1" kern="1200" baseline="0" dirty="0" smtClean="0"/>
            <a:t>(one set for each half-map)</a:t>
          </a:r>
          <a:endParaRPr lang="en-US" sz="1600" b="0" i="1" kern="1200" baseline="0" dirty="0"/>
        </a:p>
      </dsp:txBody>
      <dsp:txXfrm>
        <a:off x="4181281" y="563483"/>
        <a:ext cx="1891389" cy="13366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EC594-F29A-684F-ADE8-E46D9596E988}">
      <dsp:nvSpPr>
        <dsp:cNvPr id="0" name=""/>
        <dsp:cNvSpPr/>
      </dsp:nvSpPr>
      <dsp:spPr>
        <a:xfrm>
          <a:off x="483" y="316523"/>
          <a:ext cx="2272817" cy="1651924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baseline="0" dirty="0" smtClean="0"/>
            <a:t>Calculate weighted average of two original and two map-phasing sets of Fourier terms</a:t>
          </a:r>
          <a:endParaRPr lang="en-US" sz="1600" b="1" i="0" kern="1200" baseline="0" dirty="0"/>
        </a:p>
      </dsp:txBody>
      <dsp:txXfrm>
        <a:off x="48866" y="364906"/>
        <a:ext cx="2176051" cy="1555158"/>
      </dsp:txXfrm>
    </dsp:sp>
    <dsp:sp modelId="{15242D57-6223-6342-8484-C01B74015B4D}">
      <dsp:nvSpPr>
        <dsp:cNvPr id="0" name=""/>
        <dsp:cNvSpPr/>
      </dsp:nvSpPr>
      <dsp:spPr>
        <a:xfrm>
          <a:off x="2764347" y="879022"/>
          <a:ext cx="515718" cy="526927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2764347" y="984407"/>
        <a:ext cx="361003" cy="316157"/>
      </dsp:txXfrm>
    </dsp:sp>
    <dsp:sp modelId="{89C1A730-6FA4-3B47-A73F-011D70427661}">
      <dsp:nvSpPr>
        <dsp:cNvPr id="0" name=""/>
        <dsp:cNvSpPr/>
      </dsp:nvSpPr>
      <dsp:spPr>
        <a:xfrm>
          <a:off x="3727485" y="460771"/>
          <a:ext cx="1714592" cy="1363428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baseline="0" dirty="0" smtClean="0"/>
            <a:t>6. Density-modified map</a:t>
          </a:r>
          <a:endParaRPr lang="en-US" sz="1600" b="1" kern="1200" baseline="0" dirty="0"/>
        </a:p>
      </dsp:txBody>
      <dsp:txXfrm>
        <a:off x="3767418" y="500704"/>
        <a:ext cx="1634726" cy="1283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53D3CEA-CE0E-1A46-B62A-1BBCDFAE752A}" type="datetimeFigureOut">
              <a:rPr lang="en-US"/>
              <a:pPr>
                <a:defRPr/>
              </a:pPr>
              <a:t>3/30/20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64E9CEE-95F9-6041-82A7-360E1CB41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B37CD57-F7B4-A34D-84EE-9A98E4D9FBE0}" type="datetime1">
              <a:rPr lang="en-US" altLang="x-none"/>
              <a:pPr>
                <a:defRPr/>
              </a:pPr>
              <a:t>3/30/20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7A6741DB-3BBA-6048-8F8D-CF0A9015113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56576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1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1.8 A resolution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half-maps from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apoferritin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EMD-20026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08804-B257-224C-8FC3-C62D06CEA6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5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original</a:t>
            </a:r>
            <a:r>
              <a:rPr lang="en-US" baseline="0" dirty="0" smtClean="0"/>
              <a:t> map is implausible because it has a noisy solvent and density profile is unlike that of typical protein.</a:t>
            </a:r>
          </a:p>
          <a:p>
            <a:r>
              <a:rPr lang="en-US" baseline="0" dirty="0" smtClean="0"/>
              <a:t>The density-modified map is more plausible with flat solvent and density histograms similar those of typical protein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3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Errors</a:t>
            </a:r>
            <a:r>
              <a:rPr lang="en-US" baseline="0" dirty="0" smtClean="0"/>
              <a:t> in one part of the map are correlated with errors elsewhere in the map (note ripples in the little map are everywhere).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76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 here is that information is transferred from one part of the map to another.</a:t>
            </a:r>
          </a:p>
          <a:p>
            <a:r>
              <a:rPr lang="en-US" dirty="0" smtClean="0"/>
              <a:t>This is possible because the errors in one part of the map are correlated with errors elsewhere.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6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Flow chart of density modification.</a:t>
            </a:r>
            <a:r>
              <a:rPr lang="en-US" baseline="0" dirty="0" smtClean="0"/>
              <a:t> Operations in real-space are in blue and those in reciprocal-space are in green.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D0FC6-8B05-374D-A5FF-D16839BAD8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75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</a:t>
            </a:r>
            <a:r>
              <a:rPr lang="en-US" baseline="0" dirty="0" smtClean="0"/>
              <a:t> of half-maps is resolution-matched to density modified map. Contours enclose equal volumes.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4C23B-51CA-1545-9141-64EC06355C8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28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to fix these problems: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Need to fix </a:t>
            </a:r>
            <a:r>
              <a:rPr lang="en-US" baseline="0" dirty="0" err="1" smtClean="0"/>
              <a:t>mis</a:t>
            </a:r>
            <a:r>
              <a:rPr lang="en-US" baseline="0" dirty="0" smtClean="0"/>
              <a:t>-tracing and </a:t>
            </a:r>
            <a:r>
              <a:rPr lang="en-US" baseline="0" dirty="0" err="1" smtClean="0"/>
              <a:t>mis-aligment</a:t>
            </a:r>
            <a:r>
              <a:rPr lang="en-US" baseline="0" dirty="0" smtClean="0"/>
              <a:t> of sequence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smtClean="0"/>
              <a:t>First cut out the bad parts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Then re-sequence the good parts using the known sequence and the density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Then fit the loops knowing how many residues go in the loops (both ends of the loops are now known)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Let’s start by cutting out a small box of density around the model so things will go quickly. 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4C23B-51CA-1545-9141-64EC06355C8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38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4C23B-51CA-1545-9141-64EC06355C8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7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097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78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04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120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010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03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06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452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908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650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44704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3535363"/>
            <a:ext cx="735806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152525"/>
            <a:ext cx="7358062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5" r:id="rId1"/>
    <p:sldLayoutId id="2147486586" r:id="rId2"/>
    <p:sldLayoutId id="2147486587" r:id="rId3"/>
    <p:sldLayoutId id="2147486588" r:id="rId4"/>
    <p:sldLayoutId id="2147486589" r:id="rId5"/>
    <p:sldLayoutId id="2147486590" r:id="rId6"/>
    <p:sldLayoutId id="2147486591" r:id="rId7"/>
    <p:sldLayoutId id="2147486592" r:id="rId8"/>
    <p:sldLayoutId id="2147486593" r:id="rId9"/>
    <p:sldLayoutId id="2147486594" r:id="rId10"/>
    <p:sldLayoutId id="21474865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.jpe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0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7.emf"/><Relationship Id="rId7" Type="http://schemas.openxmlformats.org/officeDocument/2006/relationships/image" Target="../media/image19.png"/><Relationship Id="rId8" Type="http://schemas.openxmlformats.org/officeDocument/2006/relationships/oleObject" Target="../embeddings/oleObject2.bin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20" Type="http://schemas.openxmlformats.org/officeDocument/2006/relationships/image" Target="../media/image11.png"/><Relationship Id="rId10" Type="http://schemas.openxmlformats.org/officeDocument/2006/relationships/diagramData" Target="../diagrams/data2.xml"/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5" Type="http://schemas.openxmlformats.org/officeDocument/2006/relationships/diagramData" Target="../diagrams/data3.xml"/><Relationship Id="rId16" Type="http://schemas.openxmlformats.org/officeDocument/2006/relationships/diagramLayout" Target="../diagrams/layout3.xml"/><Relationship Id="rId17" Type="http://schemas.openxmlformats.org/officeDocument/2006/relationships/diagramQuickStyle" Target="../diagrams/quickStyle3.xml"/><Relationship Id="rId18" Type="http://schemas.openxmlformats.org/officeDocument/2006/relationships/diagramColors" Target="../diagrams/colors3.xml"/><Relationship Id="rId19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"/>
          <p:cNvSpPr txBox="1"/>
          <p:nvPr/>
        </p:nvSpPr>
        <p:spPr>
          <a:xfrm>
            <a:off x="1868407" y="5425002"/>
            <a:ext cx="5407187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defTabSz="342900"/>
            <a:r>
              <a:rPr sz="1125" kern="0" dirty="0">
                <a:solidFill>
                  <a:srgbClr val="000000"/>
                </a:solidFill>
              </a:rPr>
              <a:t>Events are posted on SBGrid Google Calendar (to join visit http://sbgrid.org/calendar)</a:t>
            </a:r>
          </a:p>
        </p:txBody>
      </p:sp>
      <p:grpSp>
        <p:nvGrpSpPr>
          <p:cNvPr id="115" name="Group 7"/>
          <p:cNvGrpSpPr/>
          <p:nvPr/>
        </p:nvGrpSpPr>
        <p:grpSpPr>
          <a:xfrm>
            <a:off x="1370459" y="1277206"/>
            <a:ext cx="6369150" cy="3213765"/>
            <a:chOff x="-1026231" y="-3566967"/>
            <a:chExt cx="8492198" cy="4285019"/>
          </a:xfrm>
        </p:grpSpPr>
        <p:sp>
          <p:nvSpPr>
            <p:cNvPr id="113" name="Rectangle 5"/>
            <p:cNvSpPr/>
            <p:nvPr/>
          </p:nvSpPr>
          <p:spPr>
            <a:xfrm>
              <a:off x="-1026232" y="-3566968"/>
              <a:ext cx="8492199" cy="4285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14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342900">
                <a:defRPr sz="1400"/>
              </a:pPr>
              <a:endParaRPr sz="105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r>
                <a:rPr sz="195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SBGrid Weekly Webinar Series</a:t>
              </a:r>
            </a:p>
            <a:p>
              <a:pPr algn="ctr" defTabSz="342900">
                <a:defRPr sz="1600" b="1"/>
              </a:pPr>
              <a:endParaRPr sz="1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1600" b="1"/>
              </a:pPr>
              <a:endParaRPr sz="1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r>
                <a:rPr sz="1275" kern="0" dirty="0">
                  <a:solidFill>
                    <a:srgbClr val="000000"/>
                  </a:solidFill>
                  <a:latin typeface="Optima"/>
                  <a:ea typeface="Optima"/>
                  <a:cs typeface="Optima"/>
                  <a:sym typeface="Optima"/>
                </a:rPr>
                <a:t>Tuesdays and Fridays at 12:00pm ET</a:t>
              </a: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endParaRPr sz="1275" kern="0" dirty="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endParaRP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r>
                <a:rPr sz="1275" kern="0" dirty="0">
                  <a:solidFill>
                    <a:srgbClr val="000000"/>
                  </a:solidFill>
                  <a:latin typeface="Optima"/>
                  <a:ea typeface="Optima"/>
                  <a:cs typeface="Optima"/>
                  <a:sym typeface="Optima"/>
                </a:rPr>
                <a:t>Full webinar lineup on our website - sbgrid.org</a:t>
              </a: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endParaRPr sz="1275" kern="0" dirty="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endParaRP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endParaRPr sz="1275" kern="0" dirty="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endParaRP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endParaRPr sz="1275" kern="0" dirty="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endParaRP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r>
                <a:rPr sz="1275" kern="0" dirty="0">
                  <a:solidFill>
                    <a:srgbClr val="000000"/>
                  </a:solidFill>
                  <a:latin typeface="Optima"/>
                  <a:ea typeface="Optima"/>
                  <a:cs typeface="Optima"/>
                  <a:sym typeface="Optima"/>
                </a:rPr>
                <a:t>Connect with us online</a:t>
              </a:r>
            </a:p>
          </p:txBody>
        </p:sp>
        <p:pic>
          <p:nvPicPr>
            <p:cNvPr id="114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-937779" y="-3565024"/>
              <a:ext cx="1862568" cy="686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6" name="twitter.jpg" descr="twitter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718914" y="4486380"/>
            <a:ext cx="302071" cy="245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facebook.png" descr="faceboo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6411" y="4478399"/>
            <a:ext cx="271178" cy="27117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@SBGrid   @SBGrid   SBGridTV"/>
          <p:cNvSpPr txBox="1"/>
          <p:nvPr/>
        </p:nvSpPr>
        <p:spPr>
          <a:xfrm>
            <a:off x="3181970" y="4794031"/>
            <a:ext cx="278006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lnSpc>
                <a:spcPts val="3600"/>
              </a:lnSpc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defTabSz="342900"/>
            <a:r>
              <a:rPr sz="1275" kern="0">
                <a:solidFill>
                  <a:srgbClr val="000000"/>
                </a:solidFill>
              </a:rPr>
              <a:t>      @SBGrid   @SBGrid   SBGridTV</a:t>
            </a:r>
          </a:p>
        </p:txBody>
      </p:sp>
      <p:pic>
        <p:nvPicPr>
          <p:cNvPr id="119" name="youtube_social_square_dark.png" descr="youtube_social_square_dark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440" y="4470559"/>
            <a:ext cx="277208" cy="27720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/>
          <p:nvPr/>
        </p:nvSpPr>
        <p:spPr>
          <a:xfrm>
            <a:off x="1436798" y="5878343"/>
            <a:ext cx="6665480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1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defTabSz="342900"/>
            <a:r>
              <a:rPr lang="en-US" sz="1125" b="1" kern="0" dirty="0" smtClean="0">
                <a:solidFill>
                  <a:srgbClr val="000000"/>
                </a:solidFill>
              </a:rPr>
              <a:t>This talk is available at</a:t>
            </a:r>
            <a:r>
              <a:rPr lang="en-US" sz="1125" b="1" kern="0" dirty="0">
                <a:solidFill>
                  <a:srgbClr val="000000"/>
                </a:solidFill>
              </a:rPr>
              <a:t>: </a:t>
            </a:r>
            <a:endParaRPr lang="en-US" sz="1125" b="1" kern="0" dirty="0" smtClean="0">
              <a:solidFill>
                <a:srgbClr val="000000"/>
              </a:solidFill>
            </a:endParaRPr>
          </a:p>
          <a:p>
            <a:pPr defTabSz="342900"/>
            <a:r>
              <a:rPr lang="en-US" sz="1125" b="1" kern="0" dirty="0" smtClean="0">
                <a:solidFill>
                  <a:srgbClr val="000000"/>
                </a:solidFill>
              </a:rPr>
              <a:t>http</a:t>
            </a:r>
            <a:r>
              <a:rPr lang="en-US" sz="1125" b="1" kern="0" dirty="0">
                <a:solidFill>
                  <a:srgbClr val="000000"/>
                </a:solidFill>
              </a:rPr>
              <a:t>://</a:t>
            </a:r>
            <a:r>
              <a:rPr lang="en-US" sz="1125" b="1" kern="0" dirty="0" err="1">
                <a:solidFill>
                  <a:srgbClr val="000000"/>
                </a:solidFill>
              </a:rPr>
              <a:t>www.phenix-online.org</a:t>
            </a:r>
            <a:r>
              <a:rPr lang="en-US" sz="1125" b="1" kern="0" dirty="0">
                <a:solidFill>
                  <a:srgbClr val="000000"/>
                </a:solidFill>
              </a:rPr>
              <a:t>/presentations/Phenix_SBGrid_Terwilliger_2020-03-31c.pptx</a:t>
            </a:r>
            <a:endParaRPr sz="1125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10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1115964"/>
            <a:ext cx="9144000" cy="6629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-173621" y="5544273"/>
            <a:ext cx="3275636" cy="49771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8080">
                    <a:lumMod val="50000"/>
                  </a:srgbClr>
                </a:solidFill>
              </a:rPr>
              <a:t>Density modification in </a:t>
            </a:r>
            <a:r>
              <a:rPr lang="en-US" sz="3200" b="1" dirty="0" err="1" smtClean="0">
                <a:solidFill>
                  <a:srgbClr val="808080">
                    <a:lumMod val="50000"/>
                  </a:srgbClr>
                </a:solidFill>
              </a:rPr>
              <a:t>Phenix</a:t>
            </a:r>
            <a:endParaRPr lang="en-US" sz="3200" b="1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 bwMode="auto">
          <a:xfrm>
            <a:off x="4317356" y="3576576"/>
            <a:ext cx="1736204" cy="49771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4155312" y="3588153"/>
            <a:ext cx="3078865" cy="64818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275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7972893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175549" y="810227"/>
            <a:ext cx="7475317" cy="98384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347241" y="3588152"/>
            <a:ext cx="5879939" cy="98384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64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797289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584200" y="4294206"/>
            <a:ext cx="1788610" cy="69448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465408" y="4187141"/>
            <a:ext cx="4805422" cy="69448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84200" y="4881622"/>
            <a:ext cx="4805422" cy="69448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1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797289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170109" y="1134319"/>
            <a:ext cx="2801073" cy="63660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76618" y="1452622"/>
            <a:ext cx="2801073" cy="63660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713053" y="104171"/>
            <a:ext cx="925975" cy="62213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8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797289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584201" y="3032567"/>
            <a:ext cx="4938980" cy="58452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763929" y="775503"/>
            <a:ext cx="925975" cy="62213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7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797289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1354239" y="816014"/>
            <a:ext cx="1157468" cy="52664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5729468" y="3750197"/>
            <a:ext cx="1830856" cy="108802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1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7972893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2384386" y="839164"/>
            <a:ext cx="2314936" cy="52664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076709" y="2688220"/>
            <a:ext cx="1830856" cy="148155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185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4" y="1597306"/>
            <a:ext cx="4173583" cy="32932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200" y="169335"/>
            <a:ext cx="8771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8080">
                    <a:lumMod val="50000"/>
                  </a:srgbClr>
                </a:solidFill>
              </a:rPr>
              <a:t>Density modification of </a:t>
            </a:r>
            <a:r>
              <a:rPr lang="en-US" sz="3200" dirty="0" err="1" smtClean="0">
                <a:solidFill>
                  <a:srgbClr val="808080">
                    <a:lumMod val="50000"/>
                  </a:srgbClr>
                </a:solidFill>
              </a:rPr>
              <a:t>apoferritin</a:t>
            </a:r>
            <a:r>
              <a:rPr lang="en-US" sz="3200" dirty="0" smtClean="0">
                <a:solidFill>
                  <a:srgbClr val="808080">
                    <a:lumMod val="50000"/>
                  </a:srgbClr>
                </a:solidFill>
              </a:rPr>
              <a:t> half-maps</a:t>
            </a:r>
            <a:endParaRPr lang="en-US" sz="3200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46929" y="945755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/>
          </p:cNvSpPr>
          <p:nvPr/>
        </p:nvSpPr>
        <p:spPr bwMode="auto">
          <a:xfrm>
            <a:off x="544010" y="5084681"/>
            <a:ext cx="3982817" cy="691086"/>
          </a:xfrm>
          <a:prstGeom prst="roundRect">
            <a:avLst>
              <a:gd name="adj" fmla="val 34319"/>
            </a:avLst>
          </a:prstGeom>
          <a:solidFill>
            <a:srgbClr val="0A50C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000" dirty="0" smtClean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Average of half-maps</a:t>
            </a:r>
          </a:p>
          <a:p>
            <a:pPr algn="ctr" eaLnBrk="1" hangingPunct="1"/>
            <a:r>
              <a:rPr lang="en-US" altLang="x-none" sz="1600" dirty="0" smtClean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(resolution-matched to density-modified map)</a:t>
            </a:r>
          </a:p>
        </p:txBody>
      </p:sp>
      <p:sp>
        <p:nvSpPr>
          <p:cNvPr id="15" name="AutoShape 13"/>
          <p:cNvSpPr>
            <a:spLocks/>
          </p:cNvSpPr>
          <p:nvPr/>
        </p:nvSpPr>
        <p:spPr bwMode="auto">
          <a:xfrm>
            <a:off x="5038629" y="5084681"/>
            <a:ext cx="3586424" cy="691086"/>
          </a:xfrm>
          <a:prstGeom prst="roundRect">
            <a:avLst>
              <a:gd name="adj" fmla="val 34319"/>
            </a:avLst>
          </a:prstGeom>
          <a:solidFill>
            <a:srgbClr val="F465B8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000" smtClean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Density-modified map</a:t>
            </a:r>
            <a:endParaRPr lang="en-US" altLang="x-none" sz="2000" dirty="0" smtClean="0">
              <a:solidFill>
                <a:srgbClr val="FFFFFF"/>
              </a:solidFill>
              <a:effectLst>
                <a:outerShdw dist="38100" dir="360000" sx="1000" sy="1000" algn="tl">
                  <a:srgbClr val="C0C0C0"/>
                </a:outerShdw>
              </a:effectLst>
              <a:ea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7" y="1597306"/>
            <a:ext cx="4173583" cy="32932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84" y="1597306"/>
            <a:ext cx="4173583" cy="32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52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4294209" y="5671596"/>
            <a:ext cx="3078865" cy="64818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" y="169335"/>
            <a:ext cx="8771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8080">
                    <a:lumMod val="50000"/>
                  </a:srgbClr>
                </a:solidFill>
              </a:rPr>
              <a:t>Model-building using density-modified map</a:t>
            </a:r>
            <a:endParaRPr lang="en-US" sz="3200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6929" y="945755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 bwMode="auto">
          <a:xfrm>
            <a:off x="4294208" y="1738133"/>
            <a:ext cx="3599726" cy="64818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063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 txBox="1">
            <a:spLocks noGrp="1"/>
          </p:cNvSpPr>
          <p:nvPr>
            <p:ph type="ctrTitle"/>
          </p:nvPr>
        </p:nvSpPr>
        <p:spPr>
          <a:xfrm>
            <a:off x="1657350" y="2877740"/>
            <a:ext cx="5829300" cy="1102520"/>
          </a:xfrm>
          <a:prstGeom prst="rect">
            <a:avLst/>
          </a:prstGeom>
        </p:spPr>
        <p:txBody>
          <a:bodyPr/>
          <a:lstStyle/>
          <a:p>
            <a:r>
              <a:t>Systems Check</a:t>
            </a:r>
          </a:p>
        </p:txBody>
      </p:sp>
    </p:spTree>
    <p:extLst>
      <p:ext uri="{BB962C8B-B14F-4D97-AF65-F5344CB8AC3E}">
        <p14:creationId xmlns:p14="http://schemas.microsoft.com/office/powerpoint/2010/main" val="2008472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46929" y="945755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3200" y="169335"/>
            <a:ext cx="8771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8080">
                    <a:lumMod val="50000"/>
                  </a:srgbClr>
                </a:solidFill>
              </a:rPr>
              <a:t>Model-building using density-modified map</a:t>
            </a:r>
            <a:endParaRPr lang="en-US" sz="3200" dirty="0">
              <a:solidFill>
                <a:srgbClr val="808080">
                  <a:lumMod val="50000"/>
                </a:srgb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1533745"/>
            <a:ext cx="4092962" cy="32294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2" y="1533746"/>
            <a:ext cx="4092962" cy="3229457"/>
          </a:xfrm>
          <a:prstGeom prst="rect">
            <a:avLst/>
          </a:prstGeom>
        </p:spPr>
      </p:pic>
      <p:sp>
        <p:nvSpPr>
          <p:cNvPr id="18" name="AutoShape 3"/>
          <p:cNvSpPr>
            <a:spLocks/>
          </p:cNvSpPr>
          <p:nvPr/>
        </p:nvSpPr>
        <p:spPr bwMode="auto">
          <a:xfrm rot="14457413">
            <a:off x="3081374" y="4622711"/>
            <a:ext cx="417782" cy="280984"/>
          </a:xfrm>
          <a:prstGeom prst="rightArrow">
            <a:avLst>
              <a:gd name="adj1" fmla="val 42157"/>
              <a:gd name="adj2" fmla="val 74632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20" name="AutoShape 3"/>
          <p:cNvSpPr>
            <a:spLocks/>
          </p:cNvSpPr>
          <p:nvPr/>
        </p:nvSpPr>
        <p:spPr bwMode="auto">
          <a:xfrm rot="14457413">
            <a:off x="8367564" y="2321278"/>
            <a:ext cx="417782" cy="280984"/>
          </a:xfrm>
          <a:prstGeom prst="rightArrow">
            <a:avLst>
              <a:gd name="adj1" fmla="val 42157"/>
              <a:gd name="adj2" fmla="val 74632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21" name="TextBox 20"/>
          <p:cNvSpPr txBox="1"/>
          <p:nvPr/>
        </p:nvSpPr>
        <p:spPr>
          <a:xfrm>
            <a:off x="2194158" y="5179404"/>
            <a:ext cx="5182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Initial model-building with some </a:t>
            </a:r>
            <a:r>
              <a:rPr lang="en-US" sz="1600" i="1" dirty="0" err="1" smtClean="0">
                <a:solidFill>
                  <a:srgbClr val="000000"/>
                </a:solidFill>
              </a:rPr>
              <a:t>mis</a:t>
            </a:r>
            <a:r>
              <a:rPr lang="en-US" sz="1600" i="1" dirty="0" smtClean="0">
                <a:solidFill>
                  <a:srgbClr val="000000"/>
                </a:solidFill>
              </a:rPr>
              <a:t>-traced segments</a:t>
            </a:r>
          </a:p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(residues 6-9 and 154-162)</a:t>
            </a:r>
            <a:endParaRPr lang="en-US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1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4328933" y="5671596"/>
            <a:ext cx="3646024" cy="64818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266" y="111789"/>
            <a:ext cx="8771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8080">
                    <a:lumMod val="50000"/>
                  </a:srgbClr>
                </a:solidFill>
              </a:rPr>
              <a:t>Boxing map around model with </a:t>
            </a:r>
            <a:r>
              <a:rPr lang="en-US" sz="2400" b="1" dirty="0" err="1" smtClean="0">
                <a:solidFill>
                  <a:srgbClr val="808080">
                    <a:lumMod val="50000"/>
                  </a:srgbClr>
                </a:solidFill>
              </a:rPr>
              <a:t>map_box</a:t>
            </a:r>
            <a:endParaRPr lang="en-US" sz="2400" b="1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6929" y="945755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615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4166887" y="3935392"/>
            <a:ext cx="3287209" cy="94912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266" y="111789"/>
            <a:ext cx="8771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8080">
                    <a:lumMod val="50000"/>
                  </a:srgbClr>
                </a:solidFill>
              </a:rPr>
              <a:t>Fixing a model with </a:t>
            </a:r>
            <a:r>
              <a:rPr lang="en-US" sz="2400" b="1" dirty="0" err="1" smtClean="0">
                <a:solidFill>
                  <a:srgbClr val="808080">
                    <a:lumMod val="50000"/>
                  </a:srgbClr>
                </a:solidFill>
              </a:rPr>
              <a:t>pdb_tools</a:t>
            </a:r>
            <a:r>
              <a:rPr lang="en-US" sz="2400" b="1" dirty="0" smtClean="0">
                <a:solidFill>
                  <a:srgbClr val="808080">
                    <a:lumMod val="50000"/>
                  </a:srgbClr>
                </a:solidFill>
              </a:rPr>
              <a:t> and </a:t>
            </a:r>
            <a:r>
              <a:rPr lang="en-US" sz="2400" b="1" dirty="0" err="1" smtClean="0">
                <a:solidFill>
                  <a:srgbClr val="808080">
                    <a:lumMod val="50000"/>
                  </a:srgbClr>
                </a:solidFill>
              </a:rPr>
              <a:t>sequence_from_map</a:t>
            </a:r>
            <a:endParaRPr lang="en-US" sz="2400" b="1" dirty="0" smtClean="0">
              <a:solidFill>
                <a:srgbClr val="808080">
                  <a:lumMod val="50000"/>
                </a:srgbClr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808080">
                    <a:lumMod val="50000"/>
                  </a:srgbClr>
                </a:solidFill>
              </a:rPr>
              <a:t>Remove residues 6-9 with PDB Tools</a:t>
            </a:r>
            <a:endParaRPr lang="en-US" sz="2400" i="1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6929" y="945755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633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29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4282634" y="4849793"/>
            <a:ext cx="3078865" cy="64818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266" y="111789"/>
            <a:ext cx="8771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8080">
                    <a:lumMod val="50000"/>
                  </a:srgbClr>
                </a:solidFill>
              </a:rPr>
              <a:t>Fixing a model with </a:t>
            </a:r>
            <a:r>
              <a:rPr lang="en-US" sz="2400" b="1" dirty="0" err="1" smtClean="0">
                <a:solidFill>
                  <a:srgbClr val="808080">
                    <a:lumMod val="50000"/>
                  </a:srgbClr>
                </a:solidFill>
              </a:rPr>
              <a:t>pdb_tools</a:t>
            </a:r>
            <a:r>
              <a:rPr lang="en-US" sz="2400" b="1" dirty="0" smtClean="0">
                <a:solidFill>
                  <a:srgbClr val="808080">
                    <a:lumMod val="50000"/>
                  </a:srgbClr>
                </a:solidFill>
              </a:rPr>
              <a:t> and </a:t>
            </a:r>
            <a:r>
              <a:rPr lang="en-US" sz="2400" b="1" dirty="0" err="1" smtClean="0">
                <a:solidFill>
                  <a:srgbClr val="808080">
                    <a:lumMod val="50000"/>
                  </a:srgbClr>
                </a:solidFill>
              </a:rPr>
              <a:t>sequence_from_map</a:t>
            </a:r>
            <a:endParaRPr lang="en-US" sz="2400" b="1" dirty="0" smtClean="0">
              <a:solidFill>
                <a:srgbClr val="808080">
                  <a:lumMod val="50000"/>
                </a:srgbClr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808080">
                    <a:lumMod val="50000"/>
                  </a:srgbClr>
                </a:solidFill>
              </a:rPr>
              <a:t>Re-sequence and fill in gap with </a:t>
            </a:r>
            <a:r>
              <a:rPr lang="en-US" sz="2400" i="1" dirty="0" err="1" smtClean="0">
                <a:solidFill>
                  <a:srgbClr val="808080">
                    <a:lumMod val="50000"/>
                  </a:srgbClr>
                </a:solidFill>
              </a:rPr>
              <a:t>sequence_from_map</a:t>
            </a:r>
            <a:endParaRPr lang="en-US" sz="2400" i="1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6929" y="945755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660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7809722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246929" y="2372810"/>
            <a:ext cx="2635167" cy="116904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266" y="111789"/>
            <a:ext cx="8771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8080">
                    <a:lumMod val="50000"/>
                  </a:srgbClr>
                </a:solidFill>
              </a:rPr>
              <a:t>Fixing a model with </a:t>
            </a:r>
            <a:r>
              <a:rPr lang="en-US" sz="2400" b="1" dirty="0" err="1" smtClean="0">
                <a:solidFill>
                  <a:srgbClr val="808080">
                    <a:lumMod val="50000"/>
                  </a:srgbClr>
                </a:solidFill>
              </a:rPr>
              <a:t>pdb_tools</a:t>
            </a:r>
            <a:r>
              <a:rPr lang="en-US" sz="2400" b="1" dirty="0" smtClean="0">
                <a:solidFill>
                  <a:srgbClr val="808080">
                    <a:lumMod val="50000"/>
                  </a:srgbClr>
                </a:solidFill>
              </a:rPr>
              <a:t> and </a:t>
            </a:r>
            <a:r>
              <a:rPr lang="en-US" sz="2400" b="1" dirty="0" err="1" smtClean="0">
                <a:solidFill>
                  <a:srgbClr val="808080">
                    <a:lumMod val="50000"/>
                  </a:srgbClr>
                </a:solidFill>
              </a:rPr>
              <a:t>sequence_from_map</a:t>
            </a:r>
            <a:endParaRPr lang="en-US" sz="2400" b="1" dirty="0" smtClean="0">
              <a:solidFill>
                <a:srgbClr val="808080">
                  <a:lumMod val="50000"/>
                </a:srgbClr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808080">
                    <a:lumMod val="50000"/>
                  </a:srgbClr>
                </a:solidFill>
              </a:rPr>
              <a:t>Re-sequence and fill in gap with </a:t>
            </a:r>
            <a:r>
              <a:rPr lang="en-US" sz="2400" i="1" dirty="0" err="1" smtClean="0">
                <a:solidFill>
                  <a:srgbClr val="808080">
                    <a:lumMod val="50000"/>
                  </a:srgbClr>
                </a:solidFill>
              </a:rPr>
              <a:t>sequence_from_map</a:t>
            </a:r>
            <a:endParaRPr lang="en-US" sz="2400" i="1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6929" y="945755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 bwMode="auto">
          <a:xfrm>
            <a:off x="660400" y="5694744"/>
            <a:ext cx="2181825" cy="64818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38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69707" y="5179404"/>
            <a:ext cx="5182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Initial model-building with some </a:t>
            </a:r>
            <a:r>
              <a:rPr lang="en-US" sz="1600" i="1" dirty="0" err="1" smtClean="0">
                <a:solidFill>
                  <a:srgbClr val="000000"/>
                </a:solidFill>
              </a:rPr>
              <a:t>mis</a:t>
            </a:r>
            <a:r>
              <a:rPr lang="en-US" sz="1600" i="1" dirty="0" smtClean="0">
                <a:solidFill>
                  <a:srgbClr val="000000"/>
                </a:solidFill>
              </a:rPr>
              <a:t>-traced segments</a:t>
            </a:r>
          </a:p>
          <a:p>
            <a:pPr algn="ctr"/>
            <a:r>
              <a:rPr lang="en-US" sz="1600" i="1" dirty="0" smtClean="0">
                <a:solidFill>
                  <a:srgbClr val="000000"/>
                </a:solidFill>
              </a:rPr>
              <a:t>(residues 6-9 and 154-162)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46929" y="945755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3200" y="169335"/>
            <a:ext cx="8771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8080">
                    <a:lumMod val="50000"/>
                  </a:srgbClr>
                </a:solidFill>
              </a:rPr>
              <a:t>Model-building using density-modified map</a:t>
            </a:r>
            <a:endParaRPr lang="en-US" sz="3200" dirty="0">
              <a:solidFill>
                <a:srgbClr val="808080">
                  <a:lumMod val="50000"/>
                </a:srgb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1533745"/>
            <a:ext cx="4092962" cy="32294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2" y="1533746"/>
            <a:ext cx="4092962" cy="3229457"/>
          </a:xfrm>
          <a:prstGeom prst="rect">
            <a:avLst/>
          </a:prstGeom>
        </p:spPr>
      </p:pic>
      <p:sp>
        <p:nvSpPr>
          <p:cNvPr id="20" name="AutoShape 3"/>
          <p:cNvSpPr>
            <a:spLocks/>
          </p:cNvSpPr>
          <p:nvPr/>
        </p:nvSpPr>
        <p:spPr bwMode="auto">
          <a:xfrm rot="14457413">
            <a:off x="8367564" y="2321278"/>
            <a:ext cx="417782" cy="280984"/>
          </a:xfrm>
          <a:prstGeom prst="rightArrow">
            <a:avLst>
              <a:gd name="adj1" fmla="val 42157"/>
              <a:gd name="adj2" fmla="val 74632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x-none" altLang="x-none"/>
          </a:p>
        </p:txBody>
      </p:sp>
      <p:grpSp>
        <p:nvGrpSpPr>
          <p:cNvPr id="2" name="Group 1"/>
          <p:cNvGrpSpPr/>
          <p:nvPr/>
        </p:nvGrpSpPr>
        <p:grpSpPr>
          <a:xfrm>
            <a:off x="409642" y="1531235"/>
            <a:ext cx="8468680" cy="4232944"/>
            <a:chOff x="409642" y="1531235"/>
            <a:chExt cx="8468680" cy="4232944"/>
          </a:xfrm>
        </p:grpSpPr>
        <p:sp>
          <p:nvSpPr>
            <p:cNvPr id="21" name="TextBox 20"/>
            <p:cNvSpPr txBox="1"/>
            <p:nvPr/>
          </p:nvSpPr>
          <p:spPr>
            <a:xfrm>
              <a:off x="2194158" y="5179404"/>
              <a:ext cx="51824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00000"/>
                  </a:solidFill>
                </a:rPr>
                <a:t>M</a:t>
              </a:r>
              <a:r>
                <a:rPr lang="en-US" sz="1600" i="1" dirty="0" smtClean="0">
                  <a:solidFill>
                    <a:srgbClr val="000000"/>
                  </a:solidFill>
                </a:rPr>
                <a:t>odel-building after fixing </a:t>
              </a:r>
              <a:r>
                <a:rPr lang="en-US" sz="1600" i="1" dirty="0" err="1" smtClean="0">
                  <a:solidFill>
                    <a:srgbClr val="000000"/>
                  </a:solidFill>
                </a:rPr>
                <a:t>mis</a:t>
              </a:r>
              <a:r>
                <a:rPr lang="en-US" sz="1600" i="1" dirty="0" smtClean="0">
                  <a:solidFill>
                    <a:srgbClr val="000000"/>
                  </a:solidFill>
                </a:rPr>
                <a:t>-traced segments</a:t>
              </a:r>
            </a:p>
            <a:p>
              <a:pPr algn="ctr"/>
              <a:r>
                <a:rPr lang="en-US" sz="1600" i="1" dirty="0" smtClean="0">
                  <a:solidFill>
                    <a:srgbClr val="000000"/>
                  </a:solidFill>
                </a:rPr>
                <a:t>(residues 6-9 and 154-162)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360" y="1533745"/>
              <a:ext cx="4092962" cy="32294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42" y="1531235"/>
              <a:ext cx="4092962" cy="3229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6139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169335"/>
            <a:ext cx="8771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8080">
                    <a:lumMod val="50000"/>
                  </a:srgbClr>
                </a:solidFill>
              </a:rPr>
              <a:t>Density modification and model-building</a:t>
            </a:r>
            <a:endParaRPr lang="en-US" sz="3200" b="1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1083" y="1031674"/>
            <a:ext cx="7594600" cy="544830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000000"/>
                </a:solidFill>
                <a:cs typeface="ヒラギノ角ゴ ProN W3"/>
              </a:rPr>
              <a:t>What to try and what to keep in mind</a:t>
            </a:r>
            <a:endParaRPr lang="en-US" sz="2600" dirty="0">
              <a:solidFill>
                <a:srgbClr val="000000"/>
              </a:solidFill>
              <a:cs typeface="ヒラギノ角ゴ ProN W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9151" y="2527777"/>
            <a:ext cx="80836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Look for </a:t>
            </a:r>
            <a:r>
              <a:rPr lang="en-US" sz="2200" dirty="0" smtClean="0">
                <a:solidFill>
                  <a:srgbClr val="000000"/>
                </a:solidFill>
              </a:rPr>
              <a:t>0.05-0.3 </a:t>
            </a:r>
            <a:r>
              <a:rPr lang="en-US" sz="2200" dirty="0" err="1" smtClean="0">
                <a:solidFill>
                  <a:srgbClr val="000000"/>
                </a:solidFill>
              </a:rPr>
              <a:t>Å</a:t>
            </a:r>
            <a:r>
              <a:rPr lang="en-US" sz="2200" dirty="0" smtClean="0">
                <a:solidFill>
                  <a:srgbClr val="000000"/>
                </a:solidFill>
              </a:rPr>
              <a:t> estimated improvement in resolution 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9151" y="2908188"/>
            <a:ext cx="74631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Works best with half-maps that have uniform noise</a:t>
            </a:r>
            <a:endParaRPr lang="en-US" sz="22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950" y="1998257"/>
            <a:ext cx="9052050" cy="1340818"/>
            <a:chOff x="91950" y="1998257"/>
            <a:chExt cx="9052050" cy="1340818"/>
          </a:xfrm>
        </p:grpSpPr>
        <p:sp>
          <p:nvSpPr>
            <p:cNvPr id="2" name="Rectangle 1"/>
            <p:cNvSpPr/>
            <p:nvPr/>
          </p:nvSpPr>
          <p:spPr>
            <a:xfrm>
              <a:off x="91950" y="2097147"/>
              <a:ext cx="872714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rgbClr val="000000"/>
                  </a:solidFill>
                </a:rPr>
                <a:t>D</a:t>
              </a:r>
              <a:r>
                <a:rPr lang="en-US" sz="2200" dirty="0" smtClean="0">
                  <a:solidFill>
                    <a:srgbClr val="000000"/>
                  </a:solidFill>
                </a:rPr>
                <a:t>ensity modification on your half-maps (</a:t>
              </a:r>
              <a:r>
                <a:rPr lang="en-US" sz="2200" i="1" dirty="0" err="1" smtClean="0">
                  <a:solidFill>
                    <a:srgbClr val="000000"/>
                  </a:solidFill>
                </a:rPr>
                <a:t>resolve_cryo_em</a:t>
              </a:r>
              <a:r>
                <a:rPr lang="en-US" sz="2200" dirty="0" smtClean="0">
                  <a:solidFill>
                    <a:srgbClr val="000000"/>
                  </a:solidFill>
                </a:rPr>
                <a:t>)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506" y="1998257"/>
              <a:ext cx="1675494" cy="134081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1950" y="3620895"/>
            <a:ext cx="9050052" cy="1339082"/>
            <a:chOff x="91948" y="3597909"/>
            <a:chExt cx="9050052" cy="1339082"/>
          </a:xfrm>
        </p:grpSpPr>
        <p:sp>
          <p:nvSpPr>
            <p:cNvPr id="14" name="Rectangle 13"/>
            <p:cNvSpPr/>
            <p:nvPr/>
          </p:nvSpPr>
          <p:spPr>
            <a:xfrm>
              <a:off x="91948" y="4099382"/>
              <a:ext cx="754380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 smtClean="0">
                  <a:solidFill>
                    <a:srgbClr val="000000"/>
                  </a:solidFill>
                </a:rPr>
                <a:t>Fix your model by cutting out </a:t>
              </a:r>
              <a:r>
                <a:rPr lang="en-US" sz="2200" dirty="0" err="1" smtClean="0">
                  <a:solidFill>
                    <a:srgbClr val="000000"/>
                  </a:solidFill>
                </a:rPr>
                <a:t>mis</a:t>
              </a:r>
              <a:r>
                <a:rPr lang="en-US" sz="2200" dirty="0" smtClean="0">
                  <a:solidFill>
                    <a:srgbClr val="000000"/>
                  </a:solidFill>
                </a:rPr>
                <a:t>-fit segments and rebuilding with </a:t>
              </a:r>
              <a:r>
                <a:rPr lang="en-US" sz="2200" dirty="0" err="1" smtClean="0">
                  <a:solidFill>
                    <a:srgbClr val="000000"/>
                  </a:solidFill>
                </a:rPr>
                <a:t>sequence_from_map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674" y="3597909"/>
              <a:ext cx="1673326" cy="133908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792" y="3261856"/>
            <a:ext cx="7730879" cy="805266"/>
            <a:chOff x="3792" y="3261856"/>
            <a:chExt cx="7730879" cy="805266"/>
          </a:xfrm>
        </p:grpSpPr>
        <p:sp>
          <p:nvSpPr>
            <p:cNvPr id="11" name="Rectangle 10"/>
            <p:cNvSpPr/>
            <p:nvPr/>
          </p:nvSpPr>
          <p:spPr>
            <a:xfrm>
              <a:off x="1094509" y="3516919"/>
              <a:ext cx="664016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rgbClr val="000000"/>
                  </a:solidFill>
                </a:rPr>
                <a:t>M</a:t>
              </a:r>
              <a:r>
                <a:rPr lang="en-US" sz="2200" dirty="0" smtClean="0">
                  <a:solidFill>
                    <a:srgbClr val="000000"/>
                  </a:solidFill>
                </a:rPr>
                <a:t>odel-building (</a:t>
              </a:r>
              <a:r>
                <a:rPr lang="en-US" sz="2200" i="1" dirty="0" err="1" smtClean="0">
                  <a:solidFill>
                    <a:srgbClr val="000000"/>
                  </a:solidFill>
                </a:rPr>
                <a:t>map_to_model</a:t>
              </a:r>
              <a:r>
                <a:rPr lang="en-US" sz="2200" i="1" dirty="0" smtClean="0">
                  <a:solidFill>
                    <a:srgbClr val="000000"/>
                  </a:solidFill>
                </a:rPr>
                <a:t>, protein/RNA/DNA</a:t>
              </a:r>
              <a:r>
                <a:rPr lang="en-US" sz="2200" dirty="0" smtClean="0">
                  <a:solidFill>
                    <a:srgbClr val="000000"/>
                  </a:solidFill>
                </a:rPr>
                <a:t>)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" y="3261856"/>
              <a:ext cx="1090717" cy="805266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259291" y="5448528"/>
            <a:ext cx="75438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Tutorial data, walk-through </a:t>
            </a:r>
            <a:r>
              <a:rPr lang="en-US" sz="2200" smtClean="0">
                <a:solidFill>
                  <a:srgbClr val="000000"/>
                </a:solidFill>
              </a:rPr>
              <a:t>and scripts supplied </a:t>
            </a:r>
            <a:r>
              <a:rPr lang="en-US" sz="2200" dirty="0" smtClean="0">
                <a:solidFill>
                  <a:srgbClr val="000000"/>
                </a:solidFill>
              </a:rPr>
              <a:t>with latest versions of </a:t>
            </a:r>
            <a:r>
              <a:rPr lang="en-US" sz="2200" i="1" dirty="0" err="1" smtClean="0">
                <a:solidFill>
                  <a:srgbClr val="000000"/>
                </a:solidFill>
              </a:rPr>
              <a:t>Phenix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9" name="Rectangle 1"/>
          <p:cNvSpPr txBox="1"/>
          <p:nvPr/>
        </p:nvSpPr>
        <p:spPr>
          <a:xfrm>
            <a:off x="1346787" y="6189279"/>
            <a:ext cx="6665480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1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defTabSz="342900"/>
            <a:r>
              <a:rPr lang="en-US" sz="1125" b="1" kern="0" dirty="0" smtClean="0">
                <a:solidFill>
                  <a:srgbClr val="000000"/>
                </a:solidFill>
              </a:rPr>
              <a:t>This talk is available at</a:t>
            </a:r>
            <a:r>
              <a:rPr lang="en-US" sz="1125" b="1" kern="0" dirty="0">
                <a:solidFill>
                  <a:srgbClr val="000000"/>
                </a:solidFill>
              </a:rPr>
              <a:t>: </a:t>
            </a:r>
            <a:endParaRPr lang="en-US" sz="1125" b="1" kern="0" dirty="0" smtClean="0">
              <a:solidFill>
                <a:srgbClr val="000000"/>
              </a:solidFill>
            </a:endParaRPr>
          </a:p>
          <a:p>
            <a:pPr defTabSz="342900"/>
            <a:r>
              <a:rPr lang="en-US" sz="1125" b="1" kern="0" dirty="0" smtClean="0">
                <a:solidFill>
                  <a:srgbClr val="000000"/>
                </a:solidFill>
              </a:rPr>
              <a:t>http</a:t>
            </a:r>
            <a:r>
              <a:rPr lang="en-US" sz="1125" b="1" kern="0" dirty="0">
                <a:solidFill>
                  <a:srgbClr val="000000"/>
                </a:solidFill>
              </a:rPr>
              <a:t>://</a:t>
            </a:r>
            <a:r>
              <a:rPr lang="en-US" sz="1125" b="1" kern="0" dirty="0" err="1">
                <a:solidFill>
                  <a:srgbClr val="000000"/>
                </a:solidFill>
              </a:rPr>
              <a:t>www.phenix-online.org</a:t>
            </a:r>
            <a:r>
              <a:rPr lang="en-US" sz="1125" b="1" kern="0" dirty="0">
                <a:solidFill>
                  <a:srgbClr val="000000"/>
                </a:solidFill>
              </a:rPr>
              <a:t>/presentations/Phenix_SBGrid_Terwilliger_2020-03-31c.pptx</a:t>
            </a:r>
            <a:endParaRPr sz="1125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57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"/>
          <p:cNvSpPr txBox="1"/>
          <p:nvPr/>
        </p:nvSpPr>
        <p:spPr>
          <a:xfrm>
            <a:off x="1868407" y="5425002"/>
            <a:ext cx="5407187" cy="26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1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defTabSz="342900"/>
            <a:r>
              <a:rPr sz="1125" kern="0">
                <a:solidFill>
                  <a:srgbClr val="000000"/>
                </a:solidFill>
              </a:rPr>
              <a:t>Events are posted on SBGrid Google Calendar (to join visit http://sbgrid.org/calendar)</a:t>
            </a:r>
          </a:p>
        </p:txBody>
      </p:sp>
      <p:grpSp>
        <p:nvGrpSpPr>
          <p:cNvPr id="115" name="Group 7"/>
          <p:cNvGrpSpPr/>
          <p:nvPr/>
        </p:nvGrpSpPr>
        <p:grpSpPr>
          <a:xfrm>
            <a:off x="1370459" y="1277206"/>
            <a:ext cx="6369150" cy="3213765"/>
            <a:chOff x="-1026231" y="-3566967"/>
            <a:chExt cx="8492198" cy="4285019"/>
          </a:xfrm>
        </p:grpSpPr>
        <p:sp>
          <p:nvSpPr>
            <p:cNvPr id="113" name="Rectangle 5"/>
            <p:cNvSpPr/>
            <p:nvPr/>
          </p:nvSpPr>
          <p:spPr>
            <a:xfrm>
              <a:off x="-1026232" y="-3566968"/>
              <a:ext cx="8492199" cy="4285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342900">
                <a:defRPr sz="14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342900">
                <a:defRPr sz="1400"/>
              </a:pPr>
              <a:endParaRPr sz="105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endParaRPr sz="105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2600" b="1"/>
              </a:pPr>
              <a:r>
                <a:rPr sz="1950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SBGrid Weekly Webinar Series</a:t>
              </a:r>
            </a:p>
            <a:p>
              <a:pPr algn="ctr" defTabSz="342900">
                <a:defRPr sz="1600" b="1"/>
              </a:pPr>
              <a:endParaRPr sz="1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defRPr sz="1600" b="1"/>
              </a:pPr>
              <a:endParaRPr sz="1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r>
                <a:rPr sz="1275" kern="0" dirty="0">
                  <a:solidFill>
                    <a:srgbClr val="000000"/>
                  </a:solidFill>
                  <a:latin typeface="Optima"/>
                  <a:ea typeface="Optima"/>
                  <a:cs typeface="Optima"/>
                  <a:sym typeface="Optima"/>
                </a:rPr>
                <a:t>Tuesdays and Fridays at 12:00pm ET</a:t>
              </a: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endParaRPr sz="1275" kern="0" dirty="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endParaRP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r>
                <a:rPr sz="1275" kern="0" dirty="0">
                  <a:solidFill>
                    <a:srgbClr val="000000"/>
                  </a:solidFill>
                  <a:latin typeface="Optima"/>
                  <a:ea typeface="Optima"/>
                  <a:cs typeface="Optima"/>
                  <a:sym typeface="Optima"/>
                </a:rPr>
                <a:t>Full webinar lineup on our website - sbgrid.org</a:t>
              </a: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endParaRPr sz="1275" kern="0" dirty="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endParaRP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endParaRPr sz="1275" kern="0" dirty="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endParaRP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endParaRPr sz="1275" kern="0" dirty="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endParaRPr>
            </a:p>
            <a:p>
              <a:pPr algn="ctr" defTabSz="342900">
                <a:lnSpc>
                  <a:spcPts val="2700"/>
                </a:lnSpc>
                <a:defRPr sz="1700">
                  <a:latin typeface="Optima"/>
                  <a:ea typeface="Optima"/>
                  <a:cs typeface="Optima"/>
                  <a:sym typeface="Optima"/>
                </a:defRPr>
              </a:pPr>
              <a:r>
                <a:rPr sz="1275" kern="0" dirty="0">
                  <a:solidFill>
                    <a:srgbClr val="000000"/>
                  </a:solidFill>
                  <a:latin typeface="Optima"/>
                  <a:ea typeface="Optima"/>
                  <a:cs typeface="Optima"/>
                  <a:sym typeface="Optima"/>
                </a:rPr>
                <a:t>Connect with us online</a:t>
              </a:r>
            </a:p>
          </p:txBody>
        </p:sp>
        <p:pic>
          <p:nvPicPr>
            <p:cNvPr id="114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-937779" y="-3565024"/>
              <a:ext cx="1862568" cy="6868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6" name="twitter.jpg" descr="twitter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3718914" y="4486380"/>
            <a:ext cx="302071" cy="245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facebook.png" descr="faceboo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36411" y="4478399"/>
            <a:ext cx="271178" cy="27117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@SBGrid   @SBGrid   SBGridTV"/>
          <p:cNvSpPr txBox="1"/>
          <p:nvPr/>
        </p:nvSpPr>
        <p:spPr>
          <a:xfrm>
            <a:off x="3181970" y="4794031"/>
            <a:ext cx="278006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lnSpc>
                <a:spcPts val="3600"/>
              </a:lnSpc>
              <a:defRPr sz="17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defTabSz="342900"/>
            <a:r>
              <a:rPr sz="1275" kern="0">
                <a:solidFill>
                  <a:srgbClr val="000000"/>
                </a:solidFill>
              </a:rPr>
              <a:t>      @SBGrid   @SBGrid   SBGridTV</a:t>
            </a:r>
          </a:p>
        </p:txBody>
      </p:sp>
      <p:pic>
        <p:nvPicPr>
          <p:cNvPr id="119" name="youtube_social_square_dark.png" descr="youtube_social_square_dark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6440" y="4470559"/>
            <a:ext cx="277208" cy="27720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/>
          <p:nvPr/>
        </p:nvSpPr>
        <p:spPr>
          <a:xfrm>
            <a:off x="1436798" y="5878343"/>
            <a:ext cx="6665480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1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defTabSz="342900"/>
            <a:r>
              <a:rPr lang="en-US" sz="1125" b="1" kern="0" dirty="0" smtClean="0">
                <a:solidFill>
                  <a:srgbClr val="000000"/>
                </a:solidFill>
              </a:rPr>
              <a:t>This talk is available at</a:t>
            </a:r>
            <a:r>
              <a:rPr lang="en-US" sz="1125" b="1" kern="0" dirty="0">
                <a:solidFill>
                  <a:srgbClr val="000000"/>
                </a:solidFill>
              </a:rPr>
              <a:t>: </a:t>
            </a:r>
            <a:endParaRPr lang="en-US" sz="1125" b="1" kern="0" dirty="0" smtClean="0">
              <a:solidFill>
                <a:srgbClr val="000000"/>
              </a:solidFill>
            </a:endParaRPr>
          </a:p>
          <a:p>
            <a:pPr defTabSz="342900"/>
            <a:r>
              <a:rPr lang="en-US" sz="1125" b="1" kern="0" dirty="0" smtClean="0">
                <a:solidFill>
                  <a:srgbClr val="000000"/>
                </a:solidFill>
              </a:rPr>
              <a:t>http</a:t>
            </a:r>
            <a:r>
              <a:rPr lang="en-US" sz="1125" b="1" kern="0" dirty="0">
                <a:solidFill>
                  <a:srgbClr val="000000"/>
                </a:solidFill>
              </a:rPr>
              <a:t>://</a:t>
            </a:r>
            <a:r>
              <a:rPr lang="en-US" sz="1125" b="1" kern="0" dirty="0" err="1">
                <a:solidFill>
                  <a:srgbClr val="000000"/>
                </a:solidFill>
              </a:rPr>
              <a:t>www.phenix-online.org</a:t>
            </a:r>
            <a:r>
              <a:rPr lang="en-US" sz="1125" b="1" kern="0" dirty="0">
                <a:solidFill>
                  <a:srgbClr val="000000"/>
                </a:solidFill>
              </a:rPr>
              <a:t>/presentations/Phenix_SBGrid_Terwilliger_2020-03-31c.pptx</a:t>
            </a:r>
            <a:endParaRPr sz="1125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87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35783" y="3515423"/>
            <a:ext cx="4908217" cy="1966456"/>
          </a:xfrm>
        </p:spPr>
        <p:txBody>
          <a:bodyPr/>
          <a:lstStyle/>
          <a:p>
            <a:pPr marL="0" indent="0" eaLnBrk="1" hangingPunct="1"/>
            <a:r>
              <a:rPr lang="en-US" altLang="x-none" sz="2000" dirty="0" smtClean="0"/>
              <a:t>Tom </a:t>
            </a:r>
            <a:r>
              <a:rPr lang="en-US" altLang="x-none" sz="2000" dirty="0" err="1" smtClean="0"/>
              <a:t>Terwilliger</a:t>
            </a:r>
            <a:r>
              <a:rPr lang="en-US" altLang="x-none" sz="2000" dirty="0" smtClean="0"/>
              <a:t>, New Mexico Consortium</a:t>
            </a:r>
          </a:p>
          <a:p>
            <a:pPr marL="0" indent="0" eaLnBrk="1" hangingPunct="1"/>
            <a:r>
              <a:rPr lang="en-US" altLang="x-none" sz="2000" dirty="0" smtClean="0"/>
              <a:t>Randy Read, Cambridge University</a:t>
            </a:r>
          </a:p>
          <a:p>
            <a:pPr marL="0" indent="0" eaLnBrk="1" hangingPunct="1"/>
            <a:r>
              <a:rPr lang="en-US" altLang="x-none" sz="2000" dirty="0" smtClean="0"/>
              <a:t>Steve </a:t>
            </a:r>
            <a:r>
              <a:rPr lang="en-US" altLang="x-none" sz="2000" dirty="0" err="1" smtClean="0"/>
              <a:t>Ludke</a:t>
            </a:r>
            <a:r>
              <a:rPr lang="en-US" altLang="x-none" sz="2000" dirty="0" smtClean="0"/>
              <a:t>, Baylor College of Medicine</a:t>
            </a:r>
          </a:p>
          <a:p>
            <a:pPr marL="0" indent="0" eaLnBrk="1" hangingPunct="1"/>
            <a:r>
              <a:rPr lang="en-US" altLang="x-none" sz="2000" dirty="0" smtClean="0"/>
              <a:t>Pavel </a:t>
            </a:r>
            <a:r>
              <a:rPr lang="en-US" altLang="x-none" sz="2000" dirty="0" err="1" smtClean="0"/>
              <a:t>Afonine</a:t>
            </a:r>
            <a:r>
              <a:rPr lang="en-US" altLang="x-none" sz="2000" dirty="0" smtClean="0"/>
              <a:t>, Paul Adams, </a:t>
            </a:r>
            <a:r>
              <a:rPr lang="en-US" altLang="x-none" sz="2000" dirty="0" err="1" smtClean="0"/>
              <a:t>Dorothee</a:t>
            </a:r>
            <a:r>
              <a:rPr lang="en-US" altLang="x-none" sz="2000" dirty="0"/>
              <a:t> </a:t>
            </a:r>
            <a:r>
              <a:rPr lang="en-US" altLang="x-none" sz="2000" dirty="0" err="1" smtClean="0"/>
              <a:t>Liebschner</a:t>
            </a:r>
            <a:r>
              <a:rPr lang="en-US" altLang="x-none" sz="2000" dirty="0" smtClean="0"/>
              <a:t>, Lawrence Berkeley National Laboratory</a:t>
            </a:r>
            <a:endParaRPr lang="en-US" altLang="x-none" sz="2000" dirty="0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8438" y="5819775"/>
            <a:ext cx="219868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63" y="5599113"/>
            <a:ext cx="736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0225" y="5664200"/>
            <a:ext cx="13033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0" y="5726113"/>
            <a:ext cx="168592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7"/>
          <p:cNvSpPr>
            <a:spLocks/>
          </p:cNvSpPr>
          <p:nvPr/>
        </p:nvSpPr>
        <p:spPr bwMode="auto">
          <a:xfrm>
            <a:off x="4235783" y="1798252"/>
            <a:ext cx="4818328" cy="163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x-none" sz="2000" i="1" dirty="0">
              <a:solidFill>
                <a:srgbClr val="660066"/>
              </a:solidFill>
              <a:latin typeface="Arial" charset="0"/>
              <a:ea typeface="ＭＳ Ｐゴシック" charset="-128"/>
            </a:endParaRPr>
          </a:p>
          <a:p>
            <a:r>
              <a:rPr lang="en-US" sz="2400" b="1" dirty="0" err="1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SBGrid</a:t>
            </a:r>
            <a:r>
              <a:rPr lang="en-US" sz="2400" b="1" dirty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 Weekly Webinar Series</a:t>
            </a:r>
          </a:p>
          <a:p>
            <a:r>
              <a:rPr lang="en-US" sz="2400" i="1" dirty="0" smtClean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March 31, 2020</a:t>
            </a:r>
            <a:endParaRPr lang="en-US" sz="2400" dirty="0">
              <a:solidFill>
                <a:srgbClr val="40404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465" y="466350"/>
            <a:ext cx="8877300" cy="1191816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3200" dirty="0"/>
              <a:t>Density modification and model building with </a:t>
            </a:r>
            <a:r>
              <a:rPr lang="en-US" sz="3200" dirty="0" err="1"/>
              <a:t>cryo</a:t>
            </a:r>
            <a:r>
              <a:rPr lang="en-US" sz="3200" dirty="0"/>
              <a:t>-EM maps</a:t>
            </a:r>
            <a:endParaRPr lang="en-US" sz="3200" i="1" dirty="0">
              <a:solidFill>
                <a:srgbClr val="404040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" y="1778355"/>
            <a:ext cx="4141827" cy="3314505"/>
          </a:xfrm>
          <a:prstGeom prst="rect">
            <a:avLst/>
          </a:prstGeom>
        </p:spPr>
      </p:pic>
      <p:sp>
        <p:nvSpPr>
          <p:cNvPr id="12" name="Rectangle 1"/>
          <p:cNvSpPr txBox="1"/>
          <p:nvPr/>
        </p:nvSpPr>
        <p:spPr>
          <a:xfrm>
            <a:off x="1241375" y="6400399"/>
            <a:ext cx="6665480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1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defTabSz="342900"/>
            <a:r>
              <a:rPr lang="en-US" sz="1125" b="1" kern="0" dirty="0" smtClean="0">
                <a:solidFill>
                  <a:srgbClr val="000000"/>
                </a:solidFill>
              </a:rPr>
              <a:t>This talk is available at</a:t>
            </a:r>
            <a:r>
              <a:rPr lang="en-US" sz="1125" b="1" kern="0" dirty="0">
                <a:solidFill>
                  <a:srgbClr val="000000"/>
                </a:solidFill>
              </a:rPr>
              <a:t>: </a:t>
            </a:r>
            <a:endParaRPr lang="en-US" sz="1125" b="1" kern="0" dirty="0" smtClean="0">
              <a:solidFill>
                <a:srgbClr val="000000"/>
              </a:solidFill>
            </a:endParaRPr>
          </a:p>
          <a:p>
            <a:pPr defTabSz="342900"/>
            <a:r>
              <a:rPr lang="en-US" sz="1125" b="1" kern="0" dirty="0" smtClean="0">
                <a:solidFill>
                  <a:srgbClr val="000000"/>
                </a:solidFill>
              </a:rPr>
              <a:t>http</a:t>
            </a:r>
            <a:r>
              <a:rPr lang="en-US" sz="1125" b="1" kern="0" dirty="0">
                <a:solidFill>
                  <a:srgbClr val="000000"/>
                </a:solidFill>
              </a:rPr>
              <a:t>://</a:t>
            </a:r>
            <a:r>
              <a:rPr lang="en-US" sz="1125" b="1" kern="0" dirty="0" err="1">
                <a:solidFill>
                  <a:srgbClr val="000000"/>
                </a:solidFill>
              </a:rPr>
              <a:t>www.phenix-online.org</a:t>
            </a:r>
            <a:r>
              <a:rPr lang="en-US" sz="1125" b="1" kern="0" dirty="0">
                <a:solidFill>
                  <a:srgbClr val="000000"/>
                </a:solidFill>
              </a:rPr>
              <a:t>/presentations/Phenix_SBGrid_Terwilliger_2020-03-31c.pptx</a:t>
            </a:r>
            <a:endParaRPr sz="1125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3499" y="147814"/>
            <a:ext cx="8795755" cy="646986"/>
          </a:xfrm>
          <a:prstGeom prst="roundRect">
            <a:avLst/>
          </a:prstGeom>
          <a:solidFill>
            <a:sysClr val="windowText" lastClr="000000">
              <a:lumMod val="85000"/>
              <a:lumOff val="15000"/>
            </a:sysClr>
          </a:solidFill>
          <a:ln w="25400" cap="flat" cmpd="sng" algn="ctr">
            <a:noFill/>
            <a:prstDash val="solid"/>
          </a:ln>
          <a:effectLst>
            <a:outerShdw dist="38100" sx="1000" sy="1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 smtClean="0">
                <a:solidFill>
                  <a:sysClr val="window" lastClr="FFFFFF"/>
                </a:solidFill>
                <a:latin typeface="Calibri"/>
                <a:ea typeface="+mn-ea"/>
              </a:rPr>
              <a:t>Density modification and model-building</a:t>
            </a:r>
            <a:endParaRPr lang="en-US" sz="3200" b="1" kern="0" dirty="0">
              <a:solidFill>
                <a:sysClr val="window" lastClr="FFFFFF"/>
              </a:solidFill>
              <a:latin typeface="Calibri"/>
              <a:ea typeface="+mn-ea"/>
            </a:endParaRPr>
          </a:p>
        </p:txBody>
      </p:sp>
      <p:sp>
        <p:nvSpPr>
          <p:cNvPr id="81" name="AutoShape 13"/>
          <p:cNvSpPr>
            <a:spLocks/>
          </p:cNvSpPr>
          <p:nvPr/>
        </p:nvSpPr>
        <p:spPr bwMode="auto">
          <a:xfrm>
            <a:off x="557312" y="5922479"/>
            <a:ext cx="2018025" cy="327522"/>
          </a:xfrm>
          <a:prstGeom prst="roundRect">
            <a:avLst>
              <a:gd name="adj" fmla="val 34319"/>
            </a:avLst>
          </a:prstGeom>
          <a:solidFill>
            <a:srgbClr val="719F3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000" dirty="0" smtClean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2 half-maps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095585" y="855167"/>
            <a:ext cx="3031896" cy="5639843"/>
            <a:chOff x="3095585" y="855167"/>
            <a:chExt cx="3031896" cy="5639843"/>
          </a:xfrm>
        </p:grpSpPr>
        <p:sp>
          <p:nvSpPr>
            <p:cNvPr id="22" name="AutoShape 13"/>
            <p:cNvSpPr>
              <a:spLocks/>
            </p:cNvSpPr>
            <p:nvPr/>
          </p:nvSpPr>
          <p:spPr bwMode="auto">
            <a:xfrm>
              <a:off x="3704108" y="5706407"/>
              <a:ext cx="2157108" cy="788603"/>
            </a:xfrm>
            <a:prstGeom prst="roundRect">
              <a:avLst>
                <a:gd name="adj" fmla="val 34319"/>
              </a:avLst>
            </a:prstGeom>
            <a:solidFill>
              <a:srgbClr val="719F3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000" dirty="0" smtClean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Density-modified map</a:t>
              </a: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3095585" y="6094985"/>
              <a:ext cx="365497" cy="5724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79375" cap="flat" cmpd="sng" algn="ctr">
              <a:solidFill>
                <a:schemeClr val="accent6">
                  <a:alpha val="57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312" y="855167"/>
              <a:ext cx="2910169" cy="229630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060081" y="839519"/>
            <a:ext cx="3083919" cy="5521755"/>
            <a:chOff x="6060081" y="839519"/>
            <a:chExt cx="3083919" cy="5521755"/>
          </a:xfrm>
        </p:grpSpPr>
        <p:sp>
          <p:nvSpPr>
            <p:cNvPr id="26" name="AutoShape 13"/>
            <p:cNvSpPr>
              <a:spLocks/>
            </p:cNvSpPr>
            <p:nvPr/>
          </p:nvSpPr>
          <p:spPr bwMode="auto">
            <a:xfrm>
              <a:off x="6624443" y="5803212"/>
              <a:ext cx="2441948" cy="558062"/>
            </a:xfrm>
            <a:prstGeom prst="roundRect">
              <a:avLst>
                <a:gd name="adj" fmla="val 34319"/>
              </a:avLst>
            </a:prstGeom>
            <a:solidFill>
              <a:srgbClr val="719F3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000" dirty="0" smtClean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Model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999" y="839519"/>
              <a:ext cx="2930001" cy="2311953"/>
            </a:xfrm>
            <a:prstGeom prst="rect">
              <a:avLst/>
            </a:prstGeom>
          </p:spPr>
        </p:pic>
        <p:cxnSp>
          <p:nvCxnSpPr>
            <p:cNvPr id="52" name="Straight Connector 51"/>
            <p:cNvCxnSpPr/>
            <p:nvPr/>
          </p:nvCxnSpPr>
          <p:spPr bwMode="auto">
            <a:xfrm>
              <a:off x="6060081" y="6100709"/>
              <a:ext cx="365497" cy="5724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79375" cap="flat" cmpd="sng" algn="ctr">
              <a:solidFill>
                <a:schemeClr val="accent6">
                  <a:alpha val="57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9" y="3211839"/>
            <a:ext cx="2910169" cy="2296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9" y="855167"/>
            <a:ext cx="2910169" cy="2296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6"/>
    </mc:Choice>
    <mc:Fallback xmlns="">
      <p:transition spd="slow" advTm="3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70" y="2972191"/>
            <a:ext cx="3121152" cy="2462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92" y="2982091"/>
            <a:ext cx="3121152" cy="2462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8080">
                    <a:lumMod val="50000"/>
                  </a:srgbClr>
                </a:solidFill>
              </a:rPr>
              <a:t>Density modification with </a:t>
            </a:r>
            <a:r>
              <a:rPr lang="en-US" sz="3200" b="1" dirty="0" err="1" smtClean="0">
                <a:solidFill>
                  <a:srgbClr val="808080">
                    <a:lumMod val="50000"/>
                  </a:srgbClr>
                </a:solidFill>
              </a:rPr>
              <a:t>cryo</a:t>
            </a:r>
            <a:r>
              <a:rPr lang="en-US" sz="3200" b="1" dirty="0" smtClean="0">
                <a:solidFill>
                  <a:srgbClr val="808080">
                    <a:lumMod val="50000"/>
                  </a:srgbClr>
                </a:solidFill>
              </a:rPr>
              <a:t>-EM maps</a:t>
            </a:r>
            <a:endParaRPr lang="en-US" sz="3200" b="1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93793" y="1356724"/>
            <a:ext cx="6705600" cy="987504"/>
          </a:xfrm>
          <a:prstGeom prst="roundRect">
            <a:avLst/>
          </a:prstGeom>
          <a:solidFill>
            <a:srgbClr val="81DE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000000"/>
                </a:solidFill>
                <a:cs typeface="ヒラギノ角ゴ ProN W3"/>
              </a:rPr>
              <a:t>Using expectations about </a:t>
            </a:r>
            <a:r>
              <a:rPr lang="en-US" sz="2600" dirty="0" smtClean="0">
                <a:solidFill>
                  <a:srgbClr val="FF0000"/>
                </a:solidFill>
                <a:cs typeface="ヒラギノ角ゴ ProN W3"/>
              </a:rPr>
              <a:t>one</a:t>
            </a:r>
            <a:r>
              <a:rPr lang="en-US" sz="2600" dirty="0" smtClean="0">
                <a:solidFill>
                  <a:srgbClr val="000000"/>
                </a:solidFill>
                <a:cs typeface="ヒラギノ角ゴ ProN W3"/>
              </a:rPr>
              <a:t> part of a map to improve </a:t>
            </a:r>
            <a:r>
              <a:rPr lang="en-US" sz="2600" dirty="0" smtClean="0">
                <a:solidFill>
                  <a:srgbClr val="FF0000"/>
                </a:solidFill>
                <a:cs typeface="ヒラギノ角ゴ ProN W3"/>
              </a:rPr>
              <a:t>another</a:t>
            </a:r>
            <a:r>
              <a:rPr lang="en-US" sz="2600" dirty="0" smtClean="0">
                <a:solidFill>
                  <a:srgbClr val="000000"/>
                </a:solidFill>
                <a:cs typeface="ヒラギノ角ゴ ProN W3"/>
              </a:rPr>
              <a:t> part of the map</a:t>
            </a:r>
            <a:endParaRPr lang="en-US" sz="2600" dirty="0">
              <a:solidFill>
                <a:srgbClr val="000000"/>
              </a:solidFill>
              <a:cs typeface="ヒラギノ角ゴ ProN W3"/>
            </a:endParaRPr>
          </a:p>
        </p:txBody>
      </p:sp>
      <p:sp>
        <p:nvSpPr>
          <p:cNvPr id="13" name="AutoShape 13"/>
          <p:cNvSpPr>
            <a:spLocks/>
          </p:cNvSpPr>
          <p:nvPr/>
        </p:nvSpPr>
        <p:spPr bwMode="auto">
          <a:xfrm>
            <a:off x="1645356" y="2516045"/>
            <a:ext cx="2018025" cy="327522"/>
          </a:xfrm>
          <a:prstGeom prst="roundRect">
            <a:avLst>
              <a:gd name="adj" fmla="val 34319"/>
            </a:avLst>
          </a:prstGeom>
          <a:solidFill>
            <a:srgbClr val="0070C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000" dirty="0" smtClean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Original map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900327" y="2560315"/>
            <a:ext cx="3081217" cy="1502362"/>
            <a:chOff x="4900327" y="2560315"/>
            <a:chExt cx="3081217" cy="1502362"/>
          </a:xfrm>
        </p:grpSpPr>
        <p:sp>
          <p:nvSpPr>
            <p:cNvPr id="14" name="AutoShape 13"/>
            <p:cNvSpPr>
              <a:spLocks/>
            </p:cNvSpPr>
            <p:nvPr/>
          </p:nvSpPr>
          <p:spPr bwMode="auto">
            <a:xfrm>
              <a:off x="5963519" y="2560315"/>
              <a:ext cx="2018025" cy="327522"/>
            </a:xfrm>
            <a:prstGeom prst="roundRect">
              <a:avLst>
                <a:gd name="adj" fmla="val 34319"/>
              </a:avLst>
            </a:prstGeom>
            <a:solidFill>
              <a:srgbClr val="D1409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000" dirty="0" smtClean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Density-modified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4900327" y="4059290"/>
              <a:ext cx="642824" cy="3387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9375" cap="flat" cmpd="sng" algn="ctr">
              <a:solidFill>
                <a:srgbClr val="FF0000">
                  <a:alpha val="57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3447246" y="5435387"/>
            <a:ext cx="2965129" cy="1284703"/>
            <a:chOff x="3447246" y="5435387"/>
            <a:chExt cx="2965129" cy="1284703"/>
          </a:xfrm>
        </p:grpSpPr>
        <p:sp>
          <p:nvSpPr>
            <p:cNvPr id="16" name="AutoShape 13"/>
            <p:cNvSpPr>
              <a:spLocks/>
            </p:cNvSpPr>
            <p:nvPr/>
          </p:nvSpPr>
          <p:spPr bwMode="auto">
            <a:xfrm>
              <a:off x="3447246" y="5677182"/>
              <a:ext cx="2965129" cy="1042908"/>
            </a:xfrm>
            <a:prstGeom prst="roundRect">
              <a:avLst>
                <a:gd name="adj" fmla="val 34319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000" dirty="0" smtClean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Distribution of density values </a:t>
              </a:r>
              <a:r>
                <a:rPr lang="en-US" altLang="x-none" sz="2000" smtClean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(histograms) should </a:t>
              </a:r>
              <a:r>
                <a:rPr lang="en-US" altLang="x-none" sz="2000" dirty="0" smtClean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match typical protein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H="1" flipV="1">
              <a:off x="3447246" y="5435387"/>
              <a:ext cx="179401" cy="488109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9375" cap="flat" cmpd="sng" algn="ctr">
              <a:solidFill>
                <a:schemeClr val="accent6">
                  <a:alpha val="57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651862" y="5193593"/>
            <a:ext cx="1188513" cy="1519723"/>
            <a:chOff x="651862" y="5193593"/>
            <a:chExt cx="1188513" cy="1519723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651862" y="5770966"/>
              <a:ext cx="1188513" cy="942350"/>
            </a:xfrm>
            <a:prstGeom prst="roundRect">
              <a:avLst>
                <a:gd name="adj" fmla="val 34319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000" dirty="0" smtClean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Solvent should </a:t>
              </a:r>
              <a:r>
                <a:rPr lang="en-US" altLang="x-none" sz="2000" smtClean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be </a:t>
              </a:r>
              <a:r>
                <a:rPr lang="en-US" altLang="x-none" sz="200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f</a:t>
              </a:r>
              <a:r>
                <a:rPr lang="en-US" altLang="x-none" sz="2000" smtClean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lat</a:t>
              </a:r>
              <a:endParaRPr lang="en-US" altLang="x-none" sz="2000" dirty="0" smtClean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flipV="1">
              <a:off x="1388962" y="5193593"/>
              <a:ext cx="104172" cy="483589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9375" cap="flat" cmpd="sng" algn="ctr">
              <a:solidFill>
                <a:schemeClr val="accent6">
                  <a:alpha val="57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4240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85256" y="3341610"/>
            <a:ext cx="3933835" cy="1446550"/>
            <a:chOff x="4829165" y="3939600"/>
            <a:chExt cx="3933835" cy="1446550"/>
          </a:xfrm>
        </p:grpSpPr>
        <p:sp>
          <p:nvSpPr>
            <p:cNvPr id="8" name="AutoShape 3"/>
            <p:cNvSpPr>
              <a:spLocks/>
            </p:cNvSpPr>
            <p:nvPr/>
          </p:nvSpPr>
          <p:spPr bwMode="auto">
            <a:xfrm>
              <a:off x="4829165" y="4522383"/>
              <a:ext cx="417782" cy="280984"/>
            </a:xfrm>
            <a:prstGeom prst="rightArrow">
              <a:avLst>
                <a:gd name="adj1" fmla="val 42157"/>
                <a:gd name="adj2" fmla="val 74632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x-none" altLang="x-non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64215" y="3939600"/>
              <a:ext cx="3298785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An error in one Fourier term leads to </a:t>
              </a:r>
              <a:r>
                <a:rPr lang="en-US" sz="2200" dirty="0" smtClean="0">
                  <a:solidFill>
                    <a:srgbClr val="FF0000"/>
                  </a:solidFill>
                </a:rPr>
                <a:t>correlated errors </a:t>
              </a:r>
              <a:r>
                <a:rPr lang="en-US" sz="2200" dirty="0" smtClean="0">
                  <a:solidFill>
                    <a:srgbClr val="000000"/>
                  </a:solidFill>
                </a:rPr>
                <a:t>throughout the map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8080">
                    <a:lumMod val="50000"/>
                  </a:srgbClr>
                </a:solidFill>
              </a:rPr>
              <a:t>How density modification works</a:t>
            </a:r>
            <a:endParaRPr lang="en-US" sz="3200" b="1" dirty="0">
              <a:solidFill>
                <a:srgbClr val="808080">
                  <a:lumMod val="50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282" y="1200495"/>
            <a:ext cx="37767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000000"/>
                </a:solidFill>
              </a:rPr>
              <a:t>Maps are calculated from Fourier terms</a:t>
            </a:r>
            <a:r>
              <a:rPr lang="mr-IN" sz="2600" dirty="0" smtClean="0">
                <a:solidFill>
                  <a:srgbClr val="000000"/>
                </a:solidFill>
              </a:rPr>
              <a:t>…</a:t>
            </a:r>
            <a:endParaRPr lang="en-US" sz="2600" dirty="0">
              <a:solidFill>
                <a:srgbClr val="000000"/>
              </a:solidFill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81323"/>
              </p:ext>
            </p:extLst>
          </p:nvPr>
        </p:nvGraphicFramePr>
        <p:xfrm>
          <a:off x="7081286" y="1313206"/>
          <a:ext cx="1646024" cy="806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" name="Chart" r:id="rId5" imgW="6705600" imgH="3302000" progId="Excel.Chart.8">
                  <p:embed/>
                </p:oleObj>
              </mc:Choice>
              <mc:Fallback>
                <p:oleObj name="Chart" r:id="rId5" imgW="6705600" imgH="33020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1286" y="1313206"/>
                        <a:ext cx="1646024" cy="806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4855696" y="1441210"/>
            <a:ext cx="1477426" cy="793813"/>
            <a:chOff x="506015" y="2235200"/>
            <a:chExt cx="2205637" cy="112663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0" r="10825"/>
            <a:stretch/>
          </p:blipFill>
          <p:spPr>
            <a:xfrm>
              <a:off x="506015" y="2741450"/>
              <a:ext cx="2205637" cy="62038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r="49836"/>
            <a:stretch/>
          </p:blipFill>
          <p:spPr>
            <a:xfrm>
              <a:off x="533895" y="2235200"/>
              <a:ext cx="2150071" cy="620388"/>
            </a:xfrm>
            <a:prstGeom prst="rect">
              <a:avLst/>
            </a:prstGeom>
          </p:spPr>
        </p:pic>
      </p:grpSp>
      <p:sp>
        <p:nvSpPr>
          <p:cNvPr id="24" name="AutoShape 3"/>
          <p:cNvSpPr>
            <a:spLocks/>
          </p:cNvSpPr>
          <p:nvPr/>
        </p:nvSpPr>
        <p:spPr bwMode="auto">
          <a:xfrm>
            <a:off x="6498313" y="1643893"/>
            <a:ext cx="417782" cy="280984"/>
          </a:xfrm>
          <a:prstGeom prst="rightArrow">
            <a:avLst>
              <a:gd name="adj1" fmla="val 42157"/>
              <a:gd name="adj2" fmla="val 74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26" name="TextBox 25"/>
          <p:cNvSpPr txBox="1"/>
          <p:nvPr/>
        </p:nvSpPr>
        <p:spPr>
          <a:xfrm>
            <a:off x="4885256" y="2253803"/>
            <a:ext cx="1418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Fourier terms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95145" y="2247459"/>
            <a:ext cx="1418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Map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49140" y="3771185"/>
            <a:ext cx="4386297" cy="2663950"/>
            <a:chOff x="249140" y="3771185"/>
            <a:chExt cx="4386297" cy="2663950"/>
          </a:xfrm>
        </p:grpSpPr>
        <p:sp>
          <p:nvSpPr>
            <p:cNvPr id="2" name="Rectangle 1"/>
            <p:cNvSpPr/>
            <p:nvPr/>
          </p:nvSpPr>
          <p:spPr>
            <a:xfrm>
              <a:off x="259291" y="3771185"/>
              <a:ext cx="339652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A change in one Fourier term affects </a:t>
              </a:r>
              <a:r>
                <a:rPr lang="en-US" sz="2200" dirty="0" smtClean="0">
                  <a:solidFill>
                    <a:srgbClr val="FF0000"/>
                  </a:solidFill>
                </a:rPr>
                <a:t>all points </a:t>
              </a:r>
              <a:r>
                <a:rPr lang="en-US" sz="2200" dirty="0" smtClean="0">
                  <a:solidFill>
                    <a:srgbClr val="000000"/>
                  </a:solidFill>
                </a:rPr>
                <a:t>in the map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  <p:graphicFrame>
          <p:nvGraphicFramePr>
            <p:cNvPr id="17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7462375"/>
                </p:ext>
              </p:extLst>
            </p:nvPr>
          </p:nvGraphicFramePr>
          <p:xfrm>
            <a:off x="249140" y="4997968"/>
            <a:ext cx="1646024" cy="806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4" name="Chart" r:id="rId8" imgW="6705600" imgH="3302000" progId="Excel.Chart.8">
                    <p:embed/>
                  </p:oleObj>
                </mc:Choice>
                <mc:Fallback>
                  <p:oleObj name="Chart" r:id="rId8" imgW="6705600" imgH="33020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140" y="4997968"/>
                          <a:ext cx="1646024" cy="8063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6682166"/>
                </p:ext>
              </p:extLst>
            </p:nvPr>
          </p:nvGraphicFramePr>
          <p:xfrm>
            <a:off x="2812486" y="4997968"/>
            <a:ext cx="1822951" cy="806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5" name="Chart" r:id="rId9" imgW="9182100" imgH="4076700" progId="Excel.Chart.8">
                    <p:embed/>
                  </p:oleObj>
                </mc:Choice>
                <mc:Fallback>
                  <p:oleObj name="Chart" r:id="rId9" imgW="9182100" imgH="4076700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2486" y="4997968"/>
                          <a:ext cx="1822951" cy="8063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AutoShape 3"/>
            <p:cNvSpPr>
              <a:spLocks/>
            </p:cNvSpPr>
            <p:nvPr/>
          </p:nvSpPr>
          <p:spPr bwMode="auto">
            <a:xfrm>
              <a:off x="2137261" y="5380509"/>
              <a:ext cx="417782" cy="280984"/>
            </a:xfrm>
            <a:prstGeom prst="rightArrow">
              <a:avLst>
                <a:gd name="adj1" fmla="val 42157"/>
                <a:gd name="adj2" fmla="val 74632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x-none" altLang="x-none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91481" y="5850360"/>
              <a:ext cx="14183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Change one Fourier term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04357" y="4997968"/>
            <a:ext cx="3778655" cy="1446550"/>
            <a:chOff x="5104357" y="4997968"/>
            <a:chExt cx="3778655" cy="1446550"/>
          </a:xfrm>
        </p:grpSpPr>
        <p:sp>
          <p:nvSpPr>
            <p:cNvPr id="34" name="AutoShape 3"/>
            <p:cNvSpPr>
              <a:spLocks/>
            </p:cNvSpPr>
            <p:nvPr/>
          </p:nvSpPr>
          <p:spPr bwMode="auto">
            <a:xfrm>
              <a:off x="5104357" y="5380509"/>
              <a:ext cx="417782" cy="344214"/>
            </a:xfrm>
            <a:prstGeom prst="rightArrow">
              <a:avLst>
                <a:gd name="adj1" fmla="val 42157"/>
                <a:gd name="adj2" fmla="val 74632"/>
              </a:avLst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x-none" altLang="x-none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584227" y="4997968"/>
              <a:ext cx="3298785" cy="1446550"/>
            </a:xfrm>
            <a:prstGeom prst="rect">
              <a:avLst/>
            </a:prstGeom>
            <a:solidFill>
              <a:srgbClr val="FF8BB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000000"/>
                  </a:solidFill>
                </a:rPr>
                <a:t>Fixing a Fourier term based on one part of the map can improve another part of the map</a:t>
              </a:r>
              <a:endParaRPr lang="en-US" sz="2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7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8080">
                    <a:lumMod val="50000"/>
                  </a:srgbClr>
                </a:solidFill>
              </a:rPr>
              <a:t>Map phasing step in density modification</a:t>
            </a:r>
            <a:endParaRPr lang="en-US" sz="3200" b="1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74816" y="1199255"/>
            <a:ext cx="6705600" cy="987504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000000"/>
                </a:solidFill>
                <a:cs typeface="ヒラギノ角ゴ ProN W3"/>
              </a:rPr>
              <a:t>Fourier terms that improve the map in one place improve it everywhere</a:t>
            </a:r>
            <a:endParaRPr lang="en-US" sz="2600" dirty="0">
              <a:solidFill>
                <a:srgbClr val="000000"/>
              </a:solidFill>
              <a:cs typeface="ヒラギノ角ゴ ProN W3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56504" y="4180541"/>
            <a:ext cx="8362587" cy="2009676"/>
            <a:chOff x="456504" y="4180541"/>
            <a:chExt cx="8362587" cy="2009676"/>
          </a:xfrm>
        </p:grpSpPr>
        <p:sp>
          <p:nvSpPr>
            <p:cNvPr id="8" name="AutoShape 3"/>
            <p:cNvSpPr>
              <a:spLocks/>
            </p:cNvSpPr>
            <p:nvPr/>
          </p:nvSpPr>
          <p:spPr bwMode="auto">
            <a:xfrm rot="5400000">
              <a:off x="3660109" y="4248940"/>
              <a:ext cx="417782" cy="280984"/>
            </a:xfrm>
            <a:prstGeom prst="rightArrow">
              <a:avLst>
                <a:gd name="adj1" fmla="val 42157"/>
                <a:gd name="adj2" fmla="val 74632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endParaRPr lang="x-none" altLang="x-none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900" y="4730301"/>
              <a:ext cx="1850191" cy="145991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940" y="4730301"/>
              <a:ext cx="1850191" cy="145991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56504" y="4878172"/>
              <a:ext cx="4612085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dirty="0" smtClean="0">
                  <a:solidFill>
                    <a:srgbClr val="000000"/>
                  </a:solidFill>
                </a:rPr>
                <a:t>New Fourier terms improve entire map</a:t>
              </a:r>
              <a:br>
                <a:rPr lang="en-US" sz="2600" dirty="0" smtClean="0">
                  <a:solidFill>
                    <a:srgbClr val="000000"/>
                  </a:solidFill>
                </a:rPr>
              </a:br>
              <a:r>
                <a:rPr lang="en-US" sz="2600" dirty="0" smtClean="0">
                  <a:solidFill>
                    <a:srgbClr val="000000"/>
                  </a:solidFill>
                </a:rPr>
                <a:t>(“map-phasing”)</a:t>
              </a:r>
              <a:endParaRPr lang="en-US" sz="2600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>
              <a:off x="6960873" y="5524503"/>
              <a:ext cx="350794" cy="1824"/>
            </a:xfrm>
            <a:prstGeom prst="lin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79375" cap="flat" cmpd="sng" algn="ctr">
              <a:solidFill>
                <a:srgbClr val="FF0000">
                  <a:alpha val="57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1" y="2647085"/>
            <a:ext cx="8974666" cy="1337874"/>
            <a:chOff x="1" y="2647085"/>
            <a:chExt cx="8974666" cy="1337874"/>
          </a:xfrm>
        </p:grpSpPr>
        <p:grpSp>
          <p:nvGrpSpPr>
            <p:cNvPr id="4" name="Group 3"/>
            <p:cNvGrpSpPr/>
            <p:nvPr/>
          </p:nvGrpSpPr>
          <p:grpSpPr>
            <a:xfrm>
              <a:off x="1" y="2647085"/>
              <a:ext cx="8598001" cy="1292662"/>
              <a:chOff x="1" y="2647085"/>
              <a:chExt cx="8598001" cy="1292662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" y="2647085"/>
                <a:ext cx="5152863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dirty="0" smtClean="0">
                    <a:solidFill>
                      <a:srgbClr val="000000"/>
                    </a:solidFill>
                  </a:rPr>
                  <a:t>One Fourier term at a time, find value that yields most plausible map (all other terms fixed)</a:t>
                </a:r>
                <a:endParaRPr lang="en-US" sz="26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62" r="10825"/>
              <a:stretch/>
            </p:blipFill>
            <p:spPr>
              <a:xfrm>
                <a:off x="5373914" y="2944563"/>
                <a:ext cx="1261137" cy="40709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0" r="21207"/>
              <a:stretch/>
            </p:blipFill>
            <p:spPr>
              <a:xfrm>
                <a:off x="7336864" y="2944562"/>
                <a:ext cx="1261138" cy="407100"/>
              </a:xfrm>
              <a:prstGeom prst="rect">
                <a:avLst/>
              </a:prstGeom>
            </p:spPr>
          </p:pic>
          <p:cxnSp>
            <p:nvCxnSpPr>
              <p:cNvPr id="16" name="Straight Connector 15"/>
              <p:cNvCxnSpPr/>
              <p:nvPr/>
            </p:nvCxnSpPr>
            <p:spPr bwMode="auto">
              <a:xfrm>
                <a:off x="6791741" y="3148112"/>
                <a:ext cx="350794" cy="1824"/>
              </a:xfrm>
              <a:prstGeom prst="lin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79375" cap="flat" cmpd="sng" algn="ctr">
                <a:solidFill>
                  <a:srgbClr val="FF0000">
                    <a:alpha val="57000"/>
                  </a:srgbClr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9" name="TextBox 18"/>
            <p:cNvSpPr txBox="1"/>
            <p:nvPr/>
          </p:nvSpPr>
          <p:spPr>
            <a:xfrm>
              <a:off x="7037866" y="3400184"/>
              <a:ext cx="19368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srgbClr val="000000"/>
                  </a:solidFill>
                </a:rPr>
                <a:t>Flatter solvent</a:t>
              </a:r>
            </a:p>
            <a:p>
              <a:pPr algn="ctr"/>
              <a:r>
                <a:rPr lang="en-US" sz="1600" i="1" dirty="0" smtClean="0">
                  <a:solidFill>
                    <a:srgbClr val="000000"/>
                  </a:solidFill>
                </a:rPr>
                <a:t>Better histograms</a:t>
              </a:r>
              <a:endParaRPr lang="en-US" sz="1600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39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" y="3216903"/>
            <a:ext cx="1024992" cy="8087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" y="2389752"/>
            <a:ext cx="1024992" cy="808783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79695348"/>
              </p:ext>
            </p:extLst>
          </p:nvPr>
        </p:nvGraphicFramePr>
        <p:xfrm>
          <a:off x="81023" y="865858"/>
          <a:ext cx="8970380" cy="1927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182471" y="2581127"/>
            <a:ext cx="6413312" cy="2487880"/>
            <a:chOff x="940506" y="3464875"/>
            <a:chExt cx="6413312" cy="2487880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46637775"/>
                </p:ext>
              </p:extLst>
            </p:nvPr>
          </p:nvGraphicFramePr>
          <p:xfrm>
            <a:off x="1123745" y="3489137"/>
            <a:ext cx="6230073" cy="24636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14" name="Right Arrow 13"/>
            <p:cNvSpPr/>
            <p:nvPr/>
          </p:nvSpPr>
          <p:spPr>
            <a:xfrm rot="1905350">
              <a:off x="940506" y="3596658"/>
              <a:ext cx="353268" cy="27988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ight Arrow 16"/>
            <p:cNvSpPr/>
            <p:nvPr/>
          </p:nvSpPr>
          <p:spPr>
            <a:xfrm rot="7613113">
              <a:off x="6717603" y="3523956"/>
              <a:ext cx="353268" cy="23510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9" name="Rectangle 18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8080">
                    <a:lumMod val="50000"/>
                  </a:srgbClr>
                </a:solidFill>
              </a:rPr>
              <a:t>Density modification with </a:t>
            </a:r>
            <a:r>
              <a:rPr lang="en-US" sz="3200" b="1" dirty="0" err="1" smtClean="0">
                <a:solidFill>
                  <a:srgbClr val="808080">
                    <a:lumMod val="50000"/>
                  </a:srgbClr>
                </a:solidFill>
              </a:rPr>
              <a:t>cryo</a:t>
            </a:r>
            <a:r>
              <a:rPr lang="en-US" sz="3200" b="1" dirty="0" smtClean="0">
                <a:solidFill>
                  <a:srgbClr val="808080">
                    <a:lumMod val="50000"/>
                  </a:srgbClr>
                </a:solidFill>
              </a:rPr>
              <a:t>-EM maps</a:t>
            </a:r>
            <a:endParaRPr lang="en-US" sz="3200" b="1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610084" y="4449200"/>
            <a:ext cx="5758029" cy="2284973"/>
            <a:chOff x="2610084" y="4449200"/>
            <a:chExt cx="5758029" cy="2284973"/>
          </a:xfrm>
        </p:grpSpPr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920906617"/>
                </p:ext>
              </p:extLst>
            </p:nvPr>
          </p:nvGraphicFramePr>
          <p:xfrm>
            <a:off x="2925551" y="4449200"/>
            <a:ext cx="5442562" cy="22849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grpSp>
          <p:nvGrpSpPr>
            <p:cNvPr id="7" name="Group 6"/>
            <p:cNvGrpSpPr/>
            <p:nvPr/>
          </p:nvGrpSpPr>
          <p:grpSpPr>
            <a:xfrm rot="2975003">
              <a:off x="2559677" y="4726461"/>
              <a:ext cx="353268" cy="252454"/>
              <a:chOff x="2059079" y="946484"/>
              <a:chExt cx="471024" cy="481262"/>
            </a:xfrm>
            <a:solidFill>
              <a:srgbClr val="00B050"/>
            </a:solidFill>
          </p:grpSpPr>
          <p:sp>
            <p:nvSpPr>
              <p:cNvPr id="8" name="Right Arrow 7"/>
              <p:cNvSpPr/>
              <p:nvPr/>
            </p:nvSpPr>
            <p:spPr>
              <a:xfrm>
                <a:off x="2059079" y="946484"/>
                <a:ext cx="471024" cy="481262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Right Arrow 4"/>
              <p:cNvSpPr/>
              <p:nvPr/>
            </p:nvSpPr>
            <p:spPr>
              <a:xfrm>
                <a:off x="2059079" y="1042736"/>
                <a:ext cx="329717" cy="28875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00075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35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 rot="7613113">
              <a:off x="5174790" y="4586790"/>
              <a:ext cx="353268" cy="248324"/>
              <a:chOff x="2059079" y="946484"/>
              <a:chExt cx="471024" cy="481262"/>
            </a:xfrm>
            <a:solidFill>
              <a:srgbClr val="00B050"/>
            </a:solidFill>
          </p:grpSpPr>
          <p:sp>
            <p:nvSpPr>
              <p:cNvPr id="11" name="Right Arrow 10"/>
              <p:cNvSpPr/>
              <p:nvPr/>
            </p:nvSpPr>
            <p:spPr>
              <a:xfrm>
                <a:off x="2059079" y="946484"/>
                <a:ext cx="471024" cy="481262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ight Arrow 4"/>
              <p:cNvSpPr/>
              <p:nvPr/>
            </p:nvSpPr>
            <p:spPr>
              <a:xfrm>
                <a:off x="2059079" y="1042736"/>
                <a:ext cx="329717" cy="28875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00075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350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569" y="5859233"/>
              <a:ext cx="1108835" cy="874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277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1115964"/>
            <a:ext cx="9144000" cy="6629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412111" y="2581153"/>
            <a:ext cx="1354238" cy="59030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169335"/>
            <a:ext cx="8771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8080">
                    <a:lumMod val="50000"/>
                  </a:srgbClr>
                </a:solidFill>
              </a:rPr>
              <a:t>Density modification and model-building tutorial</a:t>
            </a:r>
            <a:endParaRPr lang="en-US" sz="3200" dirty="0">
              <a:solidFill>
                <a:srgbClr val="808080">
                  <a:lumMod val="5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473395"/>
            <a:ext cx="4710898" cy="232651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1154069" y="5208879"/>
            <a:ext cx="1245108" cy="29318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0" t="5595" r="18987" b="1647"/>
          <a:stretch/>
        </p:blipFill>
        <p:spPr>
          <a:xfrm>
            <a:off x="4486911" y="1441709"/>
            <a:ext cx="4487756" cy="5063262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4333219" y="3973339"/>
            <a:ext cx="4139393" cy="33165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7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7|5.8|8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17599</TotalTime>
  <Words>798</Words>
  <Application>Microsoft Macintosh PowerPoint</Application>
  <PresentationFormat>On-screen Show (4:3)</PresentationFormat>
  <Paragraphs>144</Paragraphs>
  <Slides>27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Gill Sans</vt:lpstr>
      <vt:lpstr>Helvetica</vt:lpstr>
      <vt:lpstr>ＭＳ Ｐゴシック</vt:lpstr>
      <vt:lpstr>Optima</vt:lpstr>
      <vt:lpstr>ヒラギノ角ゴ ProN W3</vt:lpstr>
      <vt:lpstr>Arial</vt:lpstr>
      <vt:lpstr>Title &amp; Subtitle</vt:lpstr>
      <vt:lpstr>Chart</vt:lpstr>
      <vt:lpstr>PowerPoint Presentation</vt:lpstr>
      <vt:lpstr>Systems Check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LANL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terwill</dc:creator>
  <cp:lastModifiedBy>Microsoft Office User</cp:lastModifiedBy>
  <cp:revision>1430</cp:revision>
  <cp:lastPrinted>2018-07-25T19:11:06Z</cp:lastPrinted>
  <dcterms:created xsi:type="dcterms:W3CDTF">2012-03-29T14:37:18Z</dcterms:created>
  <dcterms:modified xsi:type="dcterms:W3CDTF">2020-03-30T22:18:31Z</dcterms:modified>
</cp:coreProperties>
</file>