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1"/>
    <p:sldMasterId id="2147483902" r:id="rId2"/>
    <p:sldMasterId id="2147484548" r:id="rId3"/>
    <p:sldMasterId id="2147486101" r:id="rId4"/>
    <p:sldMasterId id="2147486115" r:id="rId5"/>
  </p:sldMasterIdLst>
  <p:notesMasterIdLst>
    <p:notesMasterId r:id="rId43"/>
  </p:notesMasterIdLst>
  <p:handoutMasterIdLst>
    <p:handoutMasterId r:id="rId44"/>
  </p:handoutMasterIdLst>
  <p:sldIdLst>
    <p:sldId id="282" r:id="rId6"/>
    <p:sldId id="566" r:id="rId7"/>
    <p:sldId id="479" r:id="rId8"/>
    <p:sldId id="473" r:id="rId9"/>
    <p:sldId id="443" r:id="rId10"/>
    <p:sldId id="643" r:id="rId11"/>
    <p:sldId id="602" r:id="rId12"/>
    <p:sldId id="635" r:id="rId13"/>
    <p:sldId id="636" r:id="rId14"/>
    <p:sldId id="598" r:id="rId15"/>
    <p:sldId id="560" r:id="rId16"/>
    <p:sldId id="561" r:id="rId17"/>
    <p:sldId id="562" r:id="rId18"/>
    <p:sldId id="599" r:id="rId19"/>
    <p:sldId id="472" r:id="rId20"/>
    <p:sldId id="593" r:id="rId21"/>
    <p:sldId id="621" r:id="rId22"/>
    <p:sldId id="620" r:id="rId23"/>
    <p:sldId id="623" r:id="rId24"/>
    <p:sldId id="624" r:id="rId25"/>
    <p:sldId id="568" r:id="rId26"/>
    <p:sldId id="441" r:id="rId27"/>
    <p:sldId id="572" r:id="rId28"/>
    <p:sldId id="645" r:id="rId29"/>
    <p:sldId id="644" r:id="rId30"/>
    <p:sldId id="569" r:id="rId31"/>
    <p:sldId id="467" r:id="rId32"/>
    <p:sldId id="595" r:id="rId33"/>
    <p:sldId id="583" r:id="rId34"/>
    <p:sldId id="584" r:id="rId35"/>
    <p:sldId id="585" r:id="rId36"/>
    <p:sldId id="588" r:id="rId37"/>
    <p:sldId id="629" r:id="rId38"/>
    <p:sldId id="630" r:id="rId39"/>
    <p:sldId id="639" r:id="rId40"/>
    <p:sldId id="592" r:id="rId41"/>
    <p:sldId id="434" r:id="rId4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FF0C"/>
    <a:srgbClr val="27FFEA"/>
    <a:srgbClr val="5CFF2D"/>
    <a:srgbClr val="01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54"/>
    <p:restoredTop sz="93456"/>
  </p:normalViewPr>
  <p:slideViewPr>
    <p:cSldViewPr snapToGrid="0">
      <p:cViewPr>
        <p:scale>
          <a:sx n="110" d="100"/>
          <a:sy n="110" d="100"/>
        </p:scale>
        <p:origin x="1448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53D3CEA-CE0E-1A46-B62A-1BBCDFAE752A}" type="datetimeFigureOut">
              <a:rPr lang="en-US"/>
              <a:pPr>
                <a:defRPr/>
              </a:pPr>
              <a:t>10/7/17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64E9CEE-95F9-6041-82A7-360E1CB41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B37CD57-F7B4-A34D-84EE-9A98E4D9FBE0}" type="datetime1">
              <a:rPr lang="en-US" altLang="x-none"/>
              <a:pPr>
                <a:defRPr/>
              </a:pPr>
              <a:t>10/7/17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7A6741DB-3BBA-6048-8F8D-CF0A9015113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i="1"/>
              <a:t>Goal: automated map interpretation.  Many cryo-EM structures have internal symmetry that may have been used in generating the map.  Need to work with a compact asymmetric unit of the map that hopefully represents the molecule.</a:t>
            </a:r>
          </a:p>
          <a:p>
            <a:endParaRPr lang="en-US" altLang="x-none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8AB9532-0C3F-C64A-9C1F-5125398CA279}" type="slidenum">
              <a:rPr lang="en-US" altLang="x-none"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2</a:t>
            </a:fld>
            <a:endParaRPr lang="en-US" altLang="x-none"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s-IS" altLang="x-none"/>
              <a:t>Overall B-iso=60 is optimal for this map.  Higher B-&gt; blurred, Lower B-&gt; broken up.</a:t>
            </a:r>
          </a:p>
          <a:p>
            <a:r>
              <a:rPr lang="is-IS" altLang="x-none"/>
              <a:t>All maps have the same information content (just accentuate different resolution information)</a:t>
            </a:r>
          </a:p>
          <a:p>
            <a:r>
              <a:rPr lang="is-IS" altLang="x-none"/>
              <a:t>How can we tell the difference among these maps?</a:t>
            </a:r>
          </a:p>
          <a:p>
            <a:r>
              <a:rPr lang="en-US" altLang="x-none" b="1"/>
              <a:t>Sharpening increases the surface area</a:t>
            </a:r>
          </a:p>
          <a:p>
            <a:r>
              <a:rPr lang="en-US" altLang="x-none" b="1"/>
              <a:t>Oversharpening breaks up the density</a:t>
            </a:r>
          </a:p>
          <a:p>
            <a:r>
              <a:rPr lang="is-IS" altLang="x-none"/>
              <a:t>All contours 3 sigma</a:t>
            </a:r>
            <a:endParaRPr lang="en-US" altLang="x-none"/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EA79DE4-DEAA-5245-AA7D-E699530C9BE8}" type="slidenum">
              <a:rPr lang="en-US" altLang="x-none">
                <a:solidFill>
                  <a:srgbClr val="000000"/>
                </a:solidFill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11</a:t>
            </a:fld>
            <a:endParaRPr lang="en-US" altLang="x-none">
              <a:solidFill>
                <a:srgbClr val="000000"/>
              </a:solidFill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/>
              <a:t>Expect that more sharpening will lead to finer definition of density and therefore higher surface area.  Compare the surface area of the B_iso=150 vs 60 or -100.</a:t>
            </a:r>
          </a:p>
          <a:p>
            <a:r>
              <a:rPr lang="en-US" altLang="x-none"/>
              <a:t>Wilson B describes fall-off with resolution of power (intensity) in the Fourier transform of the map</a:t>
            </a:r>
          </a:p>
          <a:p>
            <a:endParaRPr lang="en-US" altLang="x-none"/>
          </a:p>
          <a:p>
            <a:r>
              <a:rPr lang="en-US" altLang="x-none"/>
              <a:t>SA=surface area of regions enclosing top 30% * 0.2 = 6% of non-solvent volume (grid points outside but adjacent to a point inside one of these regions), normalized to this non-solvent volume (number of grid points in this volume).</a:t>
            </a:r>
          </a:p>
          <a:p>
            <a:r>
              <a:rPr lang="en-US" altLang="x-none"/>
              <a:t>Regions = number of regions obtained when threshold is set to yield regions covering 20% of non-solvent volume, 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45C1A1B-320D-724E-93C0-B0FE4F5FA426}" type="slidenum">
              <a:rPr lang="en-US" altLang="x-none">
                <a:solidFill>
                  <a:srgbClr val="000000"/>
                </a:solidFill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12</a:t>
            </a:fld>
            <a:endParaRPr lang="en-US" altLang="x-none">
              <a:solidFill>
                <a:srgbClr val="000000"/>
              </a:solidFill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/>
              <a:t>Expect that more sharpening will lead to finer definition of density and therefore higher surface area.  Compare the surface area of the B_iso=150 vs 60 or -100.</a:t>
            </a:r>
          </a:p>
          <a:p>
            <a:endParaRPr lang="en-US" altLang="x-none"/>
          </a:p>
          <a:p>
            <a:r>
              <a:rPr lang="en-US" altLang="x-none"/>
              <a:t>SA=surface area of regions enclosing top 30% * 0.2 = 6% of non-solvent volume (grid points outside but adjacent to a point inside one of these regions), normalized to this non-solvent volume (number of grid points in this volume).</a:t>
            </a:r>
          </a:p>
          <a:p>
            <a:r>
              <a:rPr lang="en-US" altLang="x-none"/>
              <a:t>Regions = number of regions obtained when threshold is set to yield regions covering 20% of non-solvent volume, </a:t>
            </a: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C109176-4414-5942-8F07-FD796E66F045}" type="slidenum">
              <a:rPr lang="en-US" altLang="x-none">
                <a:solidFill>
                  <a:srgbClr val="000000"/>
                </a:solidFill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13</a:t>
            </a:fld>
            <a:endParaRPr lang="en-US" altLang="x-none">
              <a:solidFill>
                <a:srgbClr val="000000"/>
              </a:solidFill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CD6A290-01CC-324A-9E2B-3EBCB4267ABC}" type="slidenum">
              <a:rPr lang="en-US" altLang="x-none"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15</a:t>
            </a:fld>
            <a:endParaRPr lang="en-US" altLang="x-none"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/>
              <a:t>Emd_5778 is at a resolution of about 3.3 A The deposited map is highly blurred, but it can be sharpened automatically  to show much more detail.</a:t>
            </a:r>
          </a:p>
          <a:p>
            <a:r>
              <a:rPr lang="en-US" altLang="x-none"/>
              <a:t>Calculation takes a few seconds.</a:t>
            </a:r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CB4D169-F34D-514E-8CC3-CE7E3587EB39}" type="slidenum">
              <a:rPr lang="en-US" altLang="x-none"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16</a:t>
            </a:fld>
            <a:endParaRPr lang="en-US" altLang="x-none"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 smtClean="0"/>
              <a:t>Note that the model F vs d is also used here.(Using actual</a:t>
            </a:r>
            <a:r>
              <a:rPr lang="en-US" altLang="x-none" baseline="0" dirty="0" smtClean="0"/>
              <a:t> model). Also note fewer datasets available to compare.  Mean improvement with </a:t>
            </a:r>
            <a:r>
              <a:rPr lang="en-US" altLang="x-none" baseline="0" dirty="0" err="1" smtClean="0"/>
              <a:t>b_iso_to_d_cut</a:t>
            </a:r>
            <a:r>
              <a:rPr lang="en-US" altLang="x-none" baseline="0" dirty="0" smtClean="0"/>
              <a:t> using same data is 0.014.</a:t>
            </a:r>
            <a:endParaRPr lang="en-US" altLang="x-none" dirty="0"/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CB4D169-F34D-514E-8CC3-CE7E3587EB39}" type="slidenum">
              <a:rPr lang="en-US" altLang="x-none"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17</a:t>
            </a:fld>
            <a:endParaRPr lang="en-US" altLang="x-none">
              <a:latin typeface="Arial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58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 smtClean="0"/>
              <a:t>Note that there is fall-off near</a:t>
            </a:r>
            <a:r>
              <a:rPr lang="en-US" altLang="x-none" baseline="0" dirty="0" smtClean="0"/>
              <a:t> </a:t>
            </a:r>
            <a:r>
              <a:rPr lang="en-US" altLang="x-none" baseline="0" dirty="0" err="1" smtClean="0"/>
              <a:t>dmin</a:t>
            </a:r>
            <a:r>
              <a:rPr lang="en-US" altLang="x-none" baseline="0" dirty="0" smtClean="0"/>
              <a:t> of </a:t>
            </a:r>
            <a:r>
              <a:rPr lang="en-US" altLang="x-none" baseline="0" dirty="0" err="1" smtClean="0"/>
              <a:t>k_sharpen</a:t>
            </a:r>
            <a:endParaRPr lang="en-US" altLang="x-none" dirty="0"/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CB4D169-F34D-514E-8CC3-CE7E3587EB39}" type="slidenum">
              <a:rPr lang="en-US" altLang="x-none"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18</a:t>
            </a:fld>
            <a:endParaRPr lang="en-US" altLang="x-none">
              <a:latin typeface="Arial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966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 dirty="0"/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CB4D169-F34D-514E-8CC3-CE7E3587EB39}" type="slidenum">
              <a:rPr lang="en-US" altLang="x-none"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19</a:t>
            </a:fld>
            <a:endParaRPr lang="en-US" altLang="x-none">
              <a:latin typeface="Arial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506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 dirty="0"/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CB4D169-F34D-514E-8CC3-CE7E3587EB39}" type="slidenum">
              <a:rPr lang="en-US" altLang="x-none"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20</a:t>
            </a:fld>
            <a:endParaRPr lang="en-US" altLang="x-none">
              <a:latin typeface="Arial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9905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i="1"/>
              <a:t>Goal: automated map interpretation</a:t>
            </a:r>
          </a:p>
          <a:p>
            <a:endParaRPr lang="en-US" altLang="x-none"/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C9B3C3B-85A2-1D4C-BE18-FE4201F5669E}" type="slidenum">
              <a:rPr lang="en-US" altLang="x-none"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21</a:t>
            </a:fld>
            <a:endParaRPr lang="en-US" altLang="x-none"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latin typeface="Times New Roman" charset="0"/>
              </a:rPr>
              <a:t>We know the 7-fold symmetry from the reconstruction</a:t>
            </a:r>
          </a:p>
          <a:p>
            <a:r>
              <a:rPr lang="en-US" altLang="x-none">
                <a:latin typeface="Times New Roman" charset="0"/>
              </a:rPr>
              <a:t>We don</a:t>
            </a:r>
            <a:r>
              <a:rPr lang="en-US" altLang="en-US">
                <a:latin typeface="Times New Roman" charset="0"/>
              </a:rPr>
              <a:t>’</a:t>
            </a:r>
            <a:r>
              <a:rPr lang="en-US" altLang="x-none">
                <a:latin typeface="Times New Roman" charset="0"/>
              </a:rPr>
              <a:t>t know what the compact molecule is </a:t>
            </a:r>
          </a:p>
          <a:p>
            <a:r>
              <a:rPr lang="en-US" altLang="x-none">
                <a:latin typeface="Times New Roman" charset="0"/>
              </a:rPr>
              <a:t>We don</a:t>
            </a:r>
            <a:r>
              <a:rPr lang="en-US" altLang="en-US">
                <a:latin typeface="Times New Roman" charset="0"/>
              </a:rPr>
              <a:t>’</a:t>
            </a:r>
            <a:r>
              <a:rPr lang="en-US" altLang="x-none">
                <a:latin typeface="Times New Roman" charset="0"/>
              </a:rPr>
              <a:t>t know the optimal sharpening of the map</a:t>
            </a: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2199FD1-211D-8442-AC6A-C97A2AEE32EA}" type="slidenum">
              <a:rPr lang="en-US" altLang="x-none">
                <a:latin typeface="Century Gothic" charset="0"/>
                <a:ea typeface="ヒラギノ角ゴ ProN W3" charset="-128"/>
              </a:rPr>
              <a:pPr>
                <a:spcBef>
                  <a:spcPct val="0"/>
                </a:spcBef>
              </a:pPr>
              <a:t>3</a:t>
            </a:fld>
            <a:endParaRPr lang="en-US" altLang="x-none">
              <a:latin typeface="Century Gothic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latin typeface="Times New Roman" charset="0"/>
              </a:rPr>
              <a:t>Chain I of 3j6b</a:t>
            </a: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E597AF5-B54B-9944-8B99-27B685A01F20}" type="slidenum">
              <a:rPr lang="en-US" altLang="x-none">
                <a:solidFill>
                  <a:srgbClr val="000000"/>
                </a:solidFill>
                <a:latin typeface="Century Gothic" charset="0"/>
                <a:ea typeface="ヒラギノ角ゴ ProN W3" charset="-128"/>
              </a:rPr>
              <a:pPr>
                <a:spcBef>
                  <a:spcPct val="0"/>
                </a:spcBef>
              </a:pPr>
              <a:t>23</a:t>
            </a:fld>
            <a:endParaRPr lang="en-US" altLang="x-none">
              <a:solidFill>
                <a:srgbClr val="000000"/>
              </a:solidFill>
              <a:latin typeface="Century Gothic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latin typeface="Times New Roman" charset="0"/>
              </a:rPr>
              <a:t>Chain I of 3j6b</a:t>
            </a: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E597AF5-B54B-9944-8B99-27B685A01F20}" type="slidenum">
              <a:rPr lang="en-US" altLang="x-none">
                <a:solidFill>
                  <a:srgbClr val="000000"/>
                </a:solidFill>
                <a:latin typeface="Century Gothic" charset="0"/>
                <a:ea typeface="ヒラギノ角ゴ ProN W3" charset="-128"/>
              </a:rPr>
              <a:pPr>
                <a:spcBef>
                  <a:spcPct val="0"/>
                </a:spcBef>
              </a:pPr>
              <a:t>24</a:t>
            </a:fld>
            <a:endParaRPr lang="en-US" altLang="x-none">
              <a:solidFill>
                <a:srgbClr val="000000"/>
              </a:solidFill>
              <a:latin typeface="Century Gothic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6363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145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820DE2A-C542-684E-8189-8821BCBC0D37}" type="slidenum">
              <a:rPr lang="en-US" altLang="x-none">
                <a:solidFill>
                  <a:srgbClr val="000000"/>
                </a:solidFill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25</a:t>
            </a:fld>
            <a:endParaRPr lang="en-US" altLang="x-none">
              <a:solidFill>
                <a:srgbClr val="000000"/>
              </a:solidFill>
              <a:latin typeface="Arial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1110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i="1"/>
              <a:t>Goal: automated map interpretation</a:t>
            </a:r>
          </a:p>
          <a:p>
            <a:endParaRPr lang="en-US" altLang="x-none"/>
          </a:p>
        </p:txBody>
      </p:sp>
      <p:sp>
        <p:nvSpPr>
          <p:cNvPr id="147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6739CE5-076A-6E43-97FC-813AF0A721F4}" type="slidenum">
              <a:rPr lang="en-US" altLang="x-none"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26</a:t>
            </a:fld>
            <a:endParaRPr lang="en-US" altLang="x-none"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 smtClean="0"/>
              <a:t>All the tools described here are available in current nightly build (not official</a:t>
            </a:r>
            <a:r>
              <a:rPr lang="en-US" altLang="x-none" baseline="0" dirty="0" smtClean="0"/>
              <a:t> release) of </a:t>
            </a:r>
            <a:r>
              <a:rPr lang="en-US" altLang="x-none" baseline="0" dirty="0" err="1" smtClean="0"/>
              <a:t>Phenix</a:t>
            </a:r>
            <a:r>
              <a:rPr lang="en-US" altLang="x-none" baseline="0" dirty="0" smtClean="0"/>
              <a:t>.</a:t>
            </a:r>
            <a:endParaRPr lang="en-US" altLang="x-none" dirty="0"/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6E9A034-4EB4-E442-9DCE-B240825CC3DC}" type="slidenum">
              <a:rPr lang="en-US" altLang="x-none"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27</a:t>
            </a:fld>
            <a:endParaRPr lang="en-US" altLang="x-none"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Times New Roman" charset="0"/>
            </a:endParaRPr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8D6BE93-41AC-B242-8BEE-B3E07F2A2CE9}" type="slidenum">
              <a:rPr lang="en-US" altLang="x-none">
                <a:latin typeface="Century Gothic" charset="0"/>
                <a:ea typeface="ヒラギノ角ゴ ProN W3" charset="-128"/>
              </a:rPr>
              <a:pPr>
                <a:spcBef>
                  <a:spcPct val="0"/>
                </a:spcBef>
              </a:pPr>
              <a:t>28</a:t>
            </a:fld>
            <a:endParaRPr lang="en-US" altLang="x-none">
              <a:latin typeface="Century Gothic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/>
              <a:t>Emd_2677</a:t>
            </a:r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C06C213-EA3D-C54A-B4C7-1013C810F8E3}" type="slidenum">
              <a:rPr lang="en-US" altLang="x-none">
                <a:solidFill>
                  <a:srgbClr val="000000"/>
                </a:solidFill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29</a:t>
            </a:fld>
            <a:endParaRPr lang="en-US" altLang="x-none">
              <a:solidFill>
                <a:srgbClr val="000000"/>
              </a:solidFill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/>
              <a:t>Emd_2677</a:t>
            </a:r>
          </a:p>
        </p:txBody>
      </p:sp>
      <p:sp>
        <p:nvSpPr>
          <p:cNvPr id="155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53466CF-1118-7040-B712-C6E7B32070C9}" type="slidenum">
              <a:rPr lang="en-US" altLang="x-none">
                <a:solidFill>
                  <a:srgbClr val="000000"/>
                </a:solidFill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30</a:t>
            </a:fld>
            <a:endParaRPr lang="en-US" altLang="x-none">
              <a:solidFill>
                <a:srgbClr val="000000"/>
              </a:solidFill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/>
              <a:t>Emd_2677</a:t>
            </a: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2CAE509-A74B-2145-ABF0-9372F049AC88}" type="slidenum">
              <a:rPr lang="en-US" altLang="x-none">
                <a:solidFill>
                  <a:srgbClr val="000000"/>
                </a:solidFill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31</a:t>
            </a:fld>
            <a:endParaRPr lang="en-US" altLang="x-none">
              <a:solidFill>
                <a:srgbClr val="000000"/>
              </a:solidFill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161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B73CDD5-92AE-994C-9B15-3BBAF9B75FE1}" type="slidenum">
              <a:rPr lang="en-US" altLang="x-none">
                <a:solidFill>
                  <a:srgbClr val="000000"/>
                </a:solidFill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32</a:t>
            </a:fld>
            <a:endParaRPr lang="en-US" altLang="x-none">
              <a:solidFill>
                <a:srgbClr val="000000"/>
              </a:solidFill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i="1"/>
              <a:t>( X-ray map is M542A mutant and has bound D-galactopyranosyl-1-on; cryo-EM 2-phenylethyl 1-thio-beta-D-galactopyranoside)</a:t>
            </a:r>
          </a:p>
          <a:p>
            <a:endParaRPr lang="en-US" altLang="x-none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C2CE777-F093-2048-8DB3-59F552547277}" type="slidenum">
              <a:rPr lang="en-US" altLang="x-none"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4</a:t>
            </a:fld>
            <a:endParaRPr lang="en-US" altLang="x-none"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 smtClean="0">
                <a:latin typeface="Times New Roman" charset="0"/>
              </a:rPr>
              <a:t>Model</a:t>
            </a:r>
            <a:r>
              <a:rPr lang="en-US" altLang="x-none" baseline="0" dirty="0" smtClean="0">
                <a:latin typeface="Times New Roman" charset="0"/>
              </a:rPr>
              <a:t> used to cut out region of interest from map, model-building into this cut-out map here</a:t>
            </a:r>
            <a:endParaRPr lang="en-US" altLang="x-none" dirty="0">
              <a:latin typeface="Times New Roman" charset="0"/>
            </a:endParaRPr>
          </a:p>
        </p:txBody>
      </p:sp>
      <p:sp>
        <p:nvSpPr>
          <p:cNvPr id="165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BE44DD9-DA97-EA4A-8253-89B4D80EF625}" type="slidenum">
              <a:rPr lang="en-US" altLang="x-none">
                <a:solidFill>
                  <a:srgbClr val="000000"/>
                </a:solidFill>
                <a:latin typeface="Century Gothic" charset="0"/>
                <a:ea typeface="ヒラギノ角ゴ ProN W3" charset="-128"/>
              </a:rPr>
              <a:pPr>
                <a:spcBef>
                  <a:spcPct val="0"/>
                </a:spcBef>
              </a:pPr>
              <a:t>33</a:t>
            </a:fld>
            <a:endParaRPr lang="en-US" altLang="x-none">
              <a:solidFill>
                <a:srgbClr val="000000"/>
              </a:solidFill>
              <a:latin typeface="Century Gothic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6856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 dirty="0">
              <a:latin typeface="Times New Roman" charset="0"/>
            </a:endParaRPr>
          </a:p>
        </p:txBody>
      </p:sp>
      <p:sp>
        <p:nvSpPr>
          <p:cNvPr id="165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BE44DD9-DA97-EA4A-8253-89B4D80EF625}" type="slidenum">
              <a:rPr lang="en-US" altLang="x-none">
                <a:solidFill>
                  <a:srgbClr val="000000"/>
                </a:solidFill>
                <a:latin typeface="Century Gothic" charset="0"/>
                <a:ea typeface="ヒラギノ角ゴ ProN W3" charset="-128"/>
              </a:rPr>
              <a:pPr>
                <a:spcBef>
                  <a:spcPct val="0"/>
                </a:spcBef>
              </a:pPr>
              <a:t>34</a:t>
            </a:fld>
            <a:endParaRPr lang="en-US" altLang="x-none">
              <a:solidFill>
                <a:srgbClr val="000000"/>
              </a:solidFill>
              <a:latin typeface="Century Gothic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3559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 smtClean="0">
                <a:latin typeface="Times New Roman" charset="0"/>
              </a:rPr>
              <a:t>X-ray using </a:t>
            </a:r>
            <a:r>
              <a:rPr lang="en-US" altLang="x-none" dirty="0" err="1" smtClean="0">
                <a:latin typeface="Times New Roman" charset="0"/>
              </a:rPr>
              <a:t>autosol</a:t>
            </a:r>
            <a:r>
              <a:rPr lang="en-US" altLang="x-none" dirty="0" smtClean="0">
                <a:latin typeface="Times New Roman" charset="0"/>
              </a:rPr>
              <a:t> preliminary model-building; EM using </a:t>
            </a:r>
            <a:r>
              <a:rPr lang="en-US" altLang="x-none" dirty="0" err="1" smtClean="0">
                <a:latin typeface="Times New Roman" charset="0"/>
              </a:rPr>
              <a:t>map_to_model</a:t>
            </a:r>
            <a:endParaRPr lang="en-US" altLang="x-none" dirty="0">
              <a:latin typeface="Times New Roman" charset="0"/>
            </a:endParaRPr>
          </a:p>
        </p:txBody>
      </p:sp>
      <p:sp>
        <p:nvSpPr>
          <p:cNvPr id="165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BE44DD9-DA97-EA4A-8253-89B4D80EF625}" type="slidenum">
              <a:rPr lang="en-US" altLang="x-none">
                <a:solidFill>
                  <a:srgbClr val="000000"/>
                </a:solidFill>
                <a:latin typeface="Century Gothic" charset="0"/>
                <a:ea typeface="ヒラギノ角ゴ ProN W3" charset="-128"/>
              </a:rPr>
              <a:pPr>
                <a:spcBef>
                  <a:spcPct val="0"/>
                </a:spcBef>
              </a:pPr>
              <a:t>35</a:t>
            </a:fld>
            <a:endParaRPr lang="en-US" altLang="x-none">
              <a:solidFill>
                <a:srgbClr val="000000"/>
              </a:solidFill>
              <a:latin typeface="Century Gothic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6155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169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6EAF484-B635-AD4F-A111-A92CB21792E4}" type="slidenum">
              <a:rPr lang="en-US" altLang="x-none">
                <a:solidFill>
                  <a:srgbClr val="000000"/>
                </a:solidFill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36</a:t>
            </a:fld>
            <a:endParaRPr lang="en-US" altLang="x-none">
              <a:solidFill>
                <a:srgbClr val="000000"/>
              </a:solidFill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latin typeface="Times New Roman" charset="0"/>
              </a:rPr>
              <a:t>Red is 7 regions comprising one molecule.  Note: current version automatically identifies NCS. User can specify C7 D7 helical parameters, or </a:t>
            </a:r>
            <a:r>
              <a:rPr lang="en-US" altLang="en-US">
                <a:latin typeface="Times New Roman" charset="0"/>
              </a:rPr>
              <a:t>“</a:t>
            </a:r>
            <a:r>
              <a:rPr lang="en-US" altLang="x-none">
                <a:latin typeface="Times New Roman" charset="0"/>
              </a:rPr>
              <a:t>ANY</a:t>
            </a:r>
            <a:r>
              <a:rPr lang="en-US" altLang="en-US">
                <a:latin typeface="Times New Roman" charset="0"/>
              </a:rPr>
              <a:t>”</a:t>
            </a:r>
            <a:r>
              <a:rPr lang="en-US" altLang="x-none">
                <a:latin typeface="Times New Roman" charset="0"/>
              </a:rPr>
              <a:t> (searches for all up to specified rotational symmetry, except helical symmetry)</a:t>
            </a:r>
          </a:p>
          <a:p>
            <a:r>
              <a:rPr lang="en-US" altLang="x-none">
                <a:latin typeface="Times New Roman" charset="0"/>
              </a:rPr>
              <a:t>NOTE: this is the weakest link in the system at present:  cannot always get au right and if you don</a:t>
            </a:r>
            <a:r>
              <a:rPr lang="en-US" altLang="en-US">
                <a:latin typeface="Times New Roman" charset="0"/>
              </a:rPr>
              <a:t>’</a:t>
            </a:r>
            <a:r>
              <a:rPr lang="en-US" altLang="x-none">
                <a:latin typeface="Times New Roman" charset="0"/>
              </a:rPr>
              <a:t>t the connectivity will not be correct.  For a real map it</a:t>
            </a:r>
            <a:r>
              <a:rPr lang="en-US" altLang="en-US">
                <a:latin typeface="Times New Roman" charset="0"/>
              </a:rPr>
              <a:t>’</a:t>
            </a:r>
            <a:r>
              <a:rPr lang="en-US" altLang="x-none">
                <a:latin typeface="Times New Roman" charset="0"/>
              </a:rPr>
              <a:t>s not as if you can just cut out the molecule correctly.   We add symmetry-related regions all around the compact one, build everything, then figure out afterwards what part connects to make a molecule.</a:t>
            </a: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6550DC0-2FA1-E548-BA66-4A8A7746ED05}" type="slidenum">
              <a:rPr lang="en-US" altLang="x-none">
                <a:latin typeface="Century Gothic" charset="0"/>
                <a:ea typeface="ヒラギノ角ゴ ProN W3" charset="-128"/>
              </a:rPr>
              <a:pPr>
                <a:spcBef>
                  <a:spcPct val="0"/>
                </a:spcBef>
              </a:pPr>
              <a:t>5</a:t>
            </a:fld>
            <a:endParaRPr lang="en-US" altLang="x-none">
              <a:latin typeface="Century Gothic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i="1"/>
              <a:t>Goal: automated map interpretation.  Many cryo-EM structures have internal symmetry that may have been used in generating the map.  Need to work with a compact asymmetric unit of the map that hopefully represents the molecule.</a:t>
            </a:r>
          </a:p>
          <a:p>
            <a:endParaRPr lang="en-US" altLang="x-none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8AB9532-0C3F-C64A-9C1F-5125398CA279}" type="slidenum">
              <a:rPr lang="en-US" altLang="x-none"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6</a:t>
            </a:fld>
            <a:endParaRPr lang="en-US" altLang="x-none">
              <a:latin typeface="Arial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5115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x-none" dirty="0" smtClean="0"/>
              <a:t>We apply 3 changes to amplitude vs resolution: (0</a:t>
            </a:r>
            <a:r>
              <a:rPr lang="en-US" altLang="x-none" smtClean="0"/>
              <a:t>) anisotropy correction  </a:t>
            </a:r>
            <a:r>
              <a:rPr lang="en-US" altLang="x-none" dirty="0" smtClean="0"/>
              <a:t>(1) blur or sharpen data</a:t>
            </a:r>
            <a:r>
              <a:rPr lang="en-US" altLang="x-none" baseline="0" dirty="0" smtClean="0"/>
              <a:t> from </a:t>
            </a:r>
            <a:r>
              <a:rPr lang="en-US" altLang="x-none" baseline="0" dirty="0" err="1" smtClean="0"/>
              <a:t>d_min</a:t>
            </a:r>
            <a:r>
              <a:rPr lang="en-US" altLang="x-none" baseline="0" dirty="0" smtClean="0"/>
              <a:t> to inf.  (2) severely blur data near </a:t>
            </a:r>
            <a:r>
              <a:rPr lang="en-US" altLang="x-none" baseline="0" dirty="0" err="1" smtClean="0"/>
              <a:t>d_min</a:t>
            </a:r>
            <a:r>
              <a:rPr lang="en-US" altLang="x-none" baseline="0" dirty="0" smtClean="0"/>
              <a:t> to </a:t>
            </a:r>
            <a:r>
              <a:rPr lang="en-US" altLang="x-none" baseline="0" dirty="0" err="1" smtClean="0"/>
              <a:t>high_res</a:t>
            </a:r>
            <a:r>
              <a:rPr lang="en-US" altLang="x-none" baseline="0" dirty="0" smtClean="0"/>
              <a:t> (as resolution cutoff).  </a:t>
            </a:r>
          </a:p>
          <a:p>
            <a:r>
              <a:rPr lang="en-US" altLang="x-none" baseline="0" dirty="0" smtClean="0"/>
              <a:t>B-</a:t>
            </a:r>
            <a:r>
              <a:rPr lang="en-US" altLang="x-none" baseline="0" dirty="0" err="1" smtClean="0"/>
              <a:t>iso</a:t>
            </a:r>
            <a:r>
              <a:rPr lang="en-US" altLang="x-none" baseline="0" dirty="0" smtClean="0"/>
              <a:t> will be ISOTROPIC BLUR/SHARPENING FACTOR LOWERING OR RAISING amplitudes at higher resolution</a:t>
            </a:r>
            <a:endParaRPr lang="x-none" altLang="x-none" dirty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475C2FE-D1FE-5E42-A945-CF0317C3F276}" type="slidenum">
              <a:rPr lang="en-US" altLang="x-none">
                <a:solidFill>
                  <a:srgbClr val="000000"/>
                </a:solidFill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7</a:t>
            </a:fld>
            <a:endParaRPr lang="en-US" altLang="x-none">
              <a:solidFill>
                <a:srgbClr val="000000"/>
              </a:solidFill>
              <a:latin typeface="Arial" charset="0"/>
              <a:ea typeface="ヒラギノ角ゴ ProN W3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x-none" dirty="0" smtClean="0"/>
              <a:t>We apply 2 changes to amplitude vs resolution:  (1) blur or sharpen data</a:t>
            </a:r>
            <a:r>
              <a:rPr lang="en-US" altLang="x-none" baseline="0" dirty="0" smtClean="0"/>
              <a:t> from </a:t>
            </a:r>
            <a:r>
              <a:rPr lang="en-US" altLang="x-none" baseline="0" dirty="0" err="1" smtClean="0"/>
              <a:t>d_min</a:t>
            </a:r>
            <a:r>
              <a:rPr lang="en-US" altLang="x-none" baseline="0" dirty="0" smtClean="0"/>
              <a:t> to inf.  (2) severely blur data near </a:t>
            </a:r>
            <a:r>
              <a:rPr lang="en-US" altLang="x-none" baseline="0" dirty="0" err="1" smtClean="0"/>
              <a:t>d_min</a:t>
            </a:r>
            <a:r>
              <a:rPr lang="en-US" altLang="x-none" baseline="0" dirty="0" smtClean="0"/>
              <a:t> to </a:t>
            </a:r>
            <a:r>
              <a:rPr lang="en-US" altLang="x-none" baseline="0" dirty="0" err="1" smtClean="0"/>
              <a:t>high_res</a:t>
            </a:r>
            <a:r>
              <a:rPr lang="en-US" altLang="x-none" baseline="0" dirty="0" smtClean="0"/>
              <a:t> (as resolution cutoff)</a:t>
            </a:r>
          </a:p>
          <a:p>
            <a:r>
              <a:rPr lang="en-US" altLang="x-none" baseline="0" dirty="0" smtClean="0"/>
              <a:t>B-</a:t>
            </a:r>
            <a:r>
              <a:rPr lang="en-US" altLang="x-none" baseline="0" dirty="0" err="1" smtClean="0"/>
              <a:t>iso</a:t>
            </a:r>
            <a:r>
              <a:rPr lang="en-US" altLang="x-none" baseline="0" dirty="0" smtClean="0"/>
              <a:t> will be ISOTROPIC BLUR/SHARPENING FACTOR LOWERING OR RAISING amplitudes at </a:t>
            </a:r>
            <a:r>
              <a:rPr lang="en-US" altLang="x-none" baseline="0" smtClean="0"/>
              <a:t>higher resolution</a:t>
            </a:r>
            <a:endParaRPr lang="x-none" altLang="x-none" dirty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475C2FE-D1FE-5E42-A945-CF0317C3F276}" type="slidenum">
              <a:rPr lang="en-US" altLang="x-none">
                <a:solidFill>
                  <a:srgbClr val="000000"/>
                </a:solidFill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8</a:t>
            </a:fld>
            <a:endParaRPr lang="en-US" altLang="x-none">
              <a:solidFill>
                <a:srgbClr val="000000"/>
              </a:solidFill>
              <a:latin typeface="Arial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2630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x-none" dirty="0" smtClean="0"/>
              <a:t>We apply 2 changes to amplitude vs resolution:  (1) blur or sharpen data</a:t>
            </a:r>
            <a:r>
              <a:rPr lang="en-US" altLang="x-none" baseline="0" dirty="0" smtClean="0"/>
              <a:t> from </a:t>
            </a:r>
            <a:r>
              <a:rPr lang="en-US" altLang="x-none" baseline="0" dirty="0" err="1" smtClean="0"/>
              <a:t>d_min</a:t>
            </a:r>
            <a:r>
              <a:rPr lang="en-US" altLang="x-none" baseline="0" dirty="0" smtClean="0"/>
              <a:t> to inf.  (2) severely blur data near </a:t>
            </a:r>
            <a:r>
              <a:rPr lang="en-US" altLang="x-none" baseline="0" dirty="0" err="1" smtClean="0"/>
              <a:t>d_min</a:t>
            </a:r>
            <a:r>
              <a:rPr lang="en-US" altLang="x-none" baseline="0" dirty="0" smtClean="0"/>
              <a:t> to </a:t>
            </a:r>
            <a:r>
              <a:rPr lang="en-US" altLang="x-none" baseline="0" dirty="0" err="1" smtClean="0"/>
              <a:t>high_res</a:t>
            </a:r>
            <a:r>
              <a:rPr lang="en-US" altLang="x-none" baseline="0" dirty="0" smtClean="0"/>
              <a:t> (as resolution cutoff)</a:t>
            </a:r>
          </a:p>
          <a:p>
            <a:r>
              <a:rPr lang="en-US" altLang="x-none" baseline="0" dirty="0" smtClean="0"/>
              <a:t>B-</a:t>
            </a:r>
            <a:r>
              <a:rPr lang="en-US" altLang="x-none" baseline="0" dirty="0" err="1" smtClean="0"/>
              <a:t>iso</a:t>
            </a:r>
            <a:r>
              <a:rPr lang="en-US" altLang="x-none" baseline="0" dirty="0" smtClean="0"/>
              <a:t> will be ISOTROPIC BLUR/SHARPENING FACTOR LOWERING OR RAISING amplitudes at </a:t>
            </a:r>
            <a:r>
              <a:rPr lang="en-US" altLang="x-none" baseline="0" smtClean="0"/>
              <a:t>higher resolution</a:t>
            </a:r>
            <a:endParaRPr lang="x-none" altLang="x-none" dirty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475C2FE-D1FE-5E42-A945-CF0317C3F276}" type="slidenum">
              <a:rPr lang="en-US" altLang="x-none">
                <a:solidFill>
                  <a:srgbClr val="000000"/>
                </a:solidFill>
                <a:latin typeface="Arial" charset="0"/>
                <a:ea typeface="ヒラギノ角ゴ ProN W3" charset="-128"/>
              </a:rPr>
              <a:pPr>
                <a:spcBef>
                  <a:spcPct val="0"/>
                </a:spcBef>
              </a:pPr>
              <a:t>9</a:t>
            </a:fld>
            <a:endParaRPr lang="en-US" altLang="x-none">
              <a:solidFill>
                <a:srgbClr val="000000"/>
              </a:solidFill>
              <a:latin typeface="Arial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578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exact values of b-</a:t>
            </a:r>
            <a:r>
              <a:rPr lang="en-US" dirty="0" err="1" smtClean="0"/>
              <a:t>iso</a:t>
            </a:r>
            <a:r>
              <a:rPr lang="en-US" dirty="0" smtClean="0"/>
              <a:t> is not crucial</a:t>
            </a:r>
            <a:r>
              <a:rPr lang="mr-IN" dirty="0" smtClean="0"/>
              <a:t>…</a:t>
            </a:r>
            <a:r>
              <a:rPr lang="en-US" dirty="0" smtClean="0"/>
              <a:t>+/-</a:t>
            </a:r>
            <a:r>
              <a:rPr lang="en-US" baseline="0" dirty="0" smtClean="0"/>
              <a:t> 30 to 50 A**2 makes just a little difference</a:t>
            </a:r>
          </a:p>
          <a:p>
            <a:r>
              <a:rPr lang="en-US" baseline="0" dirty="0" smtClean="0"/>
              <a:t>NOTE: Fixed resolution for falloff.  Can refine it but we do not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46907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097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78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151930"/>
            <a:ext cx="5411391" cy="3178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042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532AF-130E-FE4D-B06F-F85F3D46426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59117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239D0-9690-5449-9743-7B5E6229792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4440339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A7618-7983-0649-85CA-562FE6D6BB8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039624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C5FC9-F5F4-864E-A20C-171AE89DFA3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245134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F1209-05BA-8A4A-842B-7F3439BAFCC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032602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6E69F-5238-5241-8999-41E0E6961F5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2119674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8FB43-F287-974A-AF7A-5DDE6B1888C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321744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89A57-210E-984F-82AF-BA23736690A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555363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1201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76D43-CFBE-4945-BC25-28D54E70DE2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1007051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CC9E1-CECA-4946-8028-0B715C4EFAC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7265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3EBC0-371F-1C45-8902-E5FAAFAF0D3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2162772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D6F01-D397-524A-933C-F5DB82F3DC8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451287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3AE72-88B1-E948-B019-3D17668C64E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2289759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4641C-91FA-824D-AD3F-780D2745111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2129334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388E5-5EFA-6941-95C7-D927F939076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526104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5AC76-8D49-1F4C-9E64-612BC69A7C5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8121430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5ED3A-73BB-D845-B370-4E5AE77A1CA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0961964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D600B-6352-B748-AB93-16F64725E26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222775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0104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AF808-383C-B140-A15F-EE2743AD1C0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7763581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57C28-2444-7148-BC94-B46A7099463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9902465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E09D1-FD52-0941-9B53-F74CBBF482D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725519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0EB69-86A1-7546-BD79-31717BADEA4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7400533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94E9B-A488-EA49-ABE8-1A57589B44F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9563752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398AA-17DC-364B-AA76-C3E387BE328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9222499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76FE2-9623-C843-BE6E-795487A8A0D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0662558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A3CC9-4BFF-C440-AE3B-C796974223E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846648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cbseal_line_294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6037263"/>
            <a:ext cx="77628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phenix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6248400"/>
            <a:ext cx="16335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www.lb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5956300"/>
            <a:ext cx="987425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553641" y="187524"/>
            <a:ext cx="8036719" cy="625078"/>
          </a:xfrm>
          <a:prstGeom prst="rect">
            <a:avLst/>
          </a:prstGeom>
        </p:spPr>
        <p:txBody>
          <a:bodyPr lIns="35717" tIns="35717" rIns="35717" bIns="35717"/>
          <a:lstStyle>
            <a:lvl1pPr>
              <a:defRPr sz="3400"/>
            </a:lvl1pPr>
          </a:lstStyle>
          <a:p>
            <a:pPr lvl="0"/>
            <a:r>
              <a:rPr/>
              <a:t>Title 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553641" y="1187648"/>
            <a:ext cx="8036719" cy="4804172"/>
          </a:xfrm>
          <a:prstGeom prst="rect">
            <a:avLst/>
          </a:prstGeom>
        </p:spPr>
        <p:txBody>
          <a:bodyPr lIns="64291" tIns="32146" rIns="64291" bIns="32146"/>
          <a:lstStyle>
            <a:lvl1pPr marL="625056" indent="-401822" algn="l">
              <a:spcBef>
                <a:spcPts val="1687"/>
              </a:spcBef>
              <a:buSzPct val="171000"/>
              <a:buChar char="•"/>
              <a:defRPr sz="2800"/>
            </a:lvl1pPr>
            <a:lvl2pPr marL="937584" indent="-401822" algn="l">
              <a:spcBef>
                <a:spcPts val="1687"/>
              </a:spcBef>
              <a:buSzPct val="171000"/>
              <a:buChar char="•"/>
            </a:lvl2pPr>
            <a:lvl3pPr marL="1250112" indent="-401822" algn="l">
              <a:spcBef>
                <a:spcPts val="1687"/>
              </a:spcBef>
              <a:buSzPct val="171000"/>
              <a:buChar char="•"/>
              <a:defRPr sz="2200"/>
            </a:lvl3pPr>
            <a:lvl4pPr marL="1562640" indent="-401822" algn="l">
              <a:spcBef>
                <a:spcPts val="1687"/>
              </a:spcBef>
              <a:buSzPct val="171000"/>
              <a:buChar char="•"/>
              <a:defRPr sz="2000"/>
            </a:lvl4pPr>
            <a:lvl5pPr marL="1875168" indent="-401822" algn="l">
              <a:spcBef>
                <a:spcPts val="1687"/>
              </a:spcBef>
              <a:buSzPct val="171000"/>
              <a:buChar char="•"/>
              <a:defRPr sz="1700"/>
            </a:lvl5pPr>
          </a:lstStyle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7054337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D0452-09C5-844C-BF36-829B46AD102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856557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032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1614D-0F8F-0A4C-B0E8-61E11C8BA4E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0318604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2200B-6C83-D849-B39B-4ACFF4AD1CF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2988018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95B5C-6773-604D-94F8-1D49A784138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8299422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66450-84C0-A242-84EF-1B2C2874EBB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379593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01365-A85B-2D4D-845D-35A21A2998B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9365607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F5D06-91AD-BC46-B288-B09694F2512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62856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A6B27-9F83-D141-A5AD-B8AE9628860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993674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FD371-1AC9-0847-BA4B-241D96EE803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6826769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E67E7-3D5B-944A-87E7-D594111E472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890861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CC9C8-671D-F043-80E6-C2A15E54681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88807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068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B8FB2-7891-ED4B-8E5F-8D37A2AC47B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221060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8A368-D187-3649-AD6E-0A7E8588F06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5477946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2E4D9-D4FA-FF4C-9096-BB84B5FBF6A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8418538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B868F-6B83-4341-BE73-8E7F2B38CFF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859883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105AE-A103-7B47-BD42-A9462DD6BEF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0707077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00DBD-BBCD-6E4F-A039-92ABF9CE8E0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530431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33D96-D318-E941-9889-A0C5A990EF5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7324982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C83D0-2C60-B540-B0DA-AD52B3DB88D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9118052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DA767-132A-FF4E-AC0D-0B50CF11ACC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4532002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583B2-5B55-4F4E-80D7-5D9EF178C93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097068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4522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77A93-3B3E-694F-8345-F4E7C8CF2C4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0773488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9EE3E-F352-FD4D-8C1B-26F394B2ED0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319440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C1FB2-CA15-C348-9518-74F633B5157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04015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BEF4B-9CA0-0744-A5FA-88E95688BF0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8874459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6323B-AB5E-8444-AFF1-1B8B43F516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934668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908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650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44704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4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3535363"/>
            <a:ext cx="73580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152525"/>
            <a:ext cx="7358062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5" r:id="rId1"/>
    <p:sldLayoutId id="2147486586" r:id="rId2"/>
    <p:sldLayoutId id="2147486587" r:id="rId3"/>
    <p:sldLayoutId id="2147486588" r:id="rId4"/>
    <p:sldLayoutId id="2147486589" r:id="rId5"/>
    <p:sldLayoutId id="2147486590" r:id="rId6"/>
    <p:sldLayoutId id="2147486591" r:id="rId7"/>
    <p:sldLayoutId id="2147486592" r:id="rId8"/>
    <p:sldLayoutId id="2147486593" r:id="rId9"/>
    <p:sldLayoutId id="2147486594" r:id="rId10"/>
    <p:sldLayoutId id="21474865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373CCD97-6351-5C49-8055-7529B1DFA91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96" r:id="rId1"/>
    <p:sldLayoutId id="2147486597" r:id="rId2"/>
    <p:sldLayoutId id="2147486598" r:id="rId3"/>
    <p:sldLayoutId id="2147486599" r:id="rId4"/>
    <p:sldLayoutId id="2147486600" r:id="rId5"/>
    <p:sldLayoutId id="2147486601" r:id="rId6"/>
    <p:sldLayoutId id="2147486602" r:id="rId7"/>
    <p:sldLayoutId id="2147486603" r:id="rId8"/>
    <p:sldLayoutId id="2147486604" r:id="rId9"/>
    <p:sldLayoutId id="2147486605" r:id="rId10"/>
    <p:sldLayoutId id="2147486606" r:id="rId11"/>
    <p:sldLayoutId id="2147486607" r:id="rId12"/>
    <p:sldLayoutId id="214748660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D3A83305-2530-2840-B413-DDB66CE56C4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09" r:id="rId1"/>
    <p:sldLayoutId id="2147486610" r:id="rId2"/>
    <p:sldLayoutId id="2147486611" r:id="rId3"/>
    <p:sldLayoutId id="2147486612" r:id="rId4"/>
    <p:sldLayoutId id="2147486613" r:id="rId5"/>
    <p:sldLayoutId id="2147486614" r:id="rId6"/>
    <p:sldLayoutId id="2147486615" r:id="rId7"/>
    <p:sldLayoutId id="2147486616" r:id="rId8"/>
    <p:sldLayoutId id="2147486617" r:id="rId9"/>
    <p:sldLayoutId id="2147486618" r:id="rId10"/>
    <p:sldLayoutId id="2147486619" r:id="rId11"/>
    <p:sldLayoutId id="2147486620" r:id="rId12"/>
    <p:sldLayoutId id="2147486621" r:id="rId13"/>
    <p:sldLayoutId id="2147486648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4759217C-634D-CE47-9950-D021702CEEA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22" r:id="rId1"/>
    <p:sldLayoutId id="2147486623" r:id="rId2"/>
    <p:sldLayoutId id="2147486624" r:id="rId3"/>
    <p:sldLayoutId id="2147486625" r:id="rId4"/>
    <p:sldLayoutId id="2147486626" r:id="rId5"/>
    <p:sldLayoutId id="2147486627" r:id="rId6"/>
    <p:sldLayoutId id="2147486628" r:id="rId7"/>
    <p:sldLayoutId id="2147486629" r:id="rId8"/>
    <p:sldLayoutId id="2147486630" r:id="rId9"/>
    <p:sldLayoutId id="2147486631" r:id="rId10"/>
    <p:sldLayoutId id="2147486632" r:id="rId11"/>
    <p:sldLayoutId id="2147486633" r:id="rId12"/>
    <p:sldLayoutId id="2147486634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C0CCDE8A-981C-CB4A-9466-12D5B771A34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35" r:id="rId1"/>
    <p:sldLayoutId id="2147486636" r:id="rId2"/>
    <p:sldLayoutId id="2147486637" r:id="rId3"/>
    <p:sldLayoutId id="2147486638" r:id="rId4"/>
    <p:sldLayoutId id="2147486639" r:id="rId5"/>
    <p:sldLayoutId id="2147486640" r:id="rId6"/>
    <p:sldLayoutId id="2147486641" r:id="rId7"/>
    <p:sldLayoutId id="2147486642" r:id="rId8"/>
    <p:sldLayoutId id="2147486643" r:id="rId9"/>
    <p:sldLayoutId id="2147486644" r:id="rId10"/>
    <p:sldLayoutId id="2147486645" r:id="rId11"/>
    <p:sldLayoutId id="2147486646" r:id="rId12"/>
    <p:sldLayoutId id="2147486647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3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69900"/>
            <a:ext cx="8915400" cy="1498600"/>
          </a:xfrm>
        </p:spPr>
        <p:txBody>
          <a:bodyPr anchor="ctr"/>
          <a:lstStyle/>
          <a:p>
            <a:pPr eaLnBrk="1" hangingPunct="1"/>
            <a:r>
              <a:rPr lang="en-US" altLang="x-none" sz="3200" b="1" dirty="0"/>
              <a:t>Model-building using </a:t>
            </a:r>
            <a:r>
              <a:rPr lang="en-US" altLang="x-none" sz="3200" b="1" dirty="0" err="1"/>
              <a:t>cryo</a:t>
            </a:r>
            <a:r>
              <a:rPr lang="en-US" altLang="x-none" sz="3200" b="1" dirty="0"/>
              <a:t>-EM </a:t>
            </a:r>
            <a:r>
              <a:rPr lang="en-US" altLang="x-none" sz="3200" b="1" dirty="0" smtClean="0"/>
              <a:t>maps</a:t>
            </a:r>
            <a:endParaRPr lang="en-US" altLang="x-none" sz="3200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5663" y="3479800"/>
            <a:ext cx="7358062" cy="2082800"/>
          </a:xfrm>
        </p:spPr>
        <p:txBody>
          <a:bodyPr/>
          <a:lstStyle/>
          <a:p>
            <a:pPr marL="0" indent="0" eaLnBrk="1" hangingPunct="1"/>
            <a:r>
              <a:rPr lang="en-US" altLang="x-none" sz="2400" b="1" dirty="0"/>
              <a:t>Tom </a:t>
            </a:r>
            <a:r>
              <a:rPr lang="en-US" altLang="x-none" sz="2400" b="1" dirty="0" err="1"/>
              <a:t>Terwilliger</a:t>
            </a:r>
            <a:r>
              <a:rPr lang="en-US" altLang="x-none" sz="2400" b="1" dirty="0"/>
              <a:t>, Li-Wei Hung</a:t>
            </a:r>
          </a:p>
          <a:p>
            <a:pPr marL="0" indent="0" eaLnBrk="1" hangingPunct="1"/>
            <a:r>
              <a:rPr lang="en-US" altLang="x-none" sz="2000" dirty="0"/>
              <a:t>Los Alamos National Laboratory</a:t>
            </a:r>
          </a:p>
          <a:p>
            <a:pPr marL="0" indent="0" eaLnBrk="1" hangingPunct="1"/>
            <a:r>
              <a:rPr lang="en-US" altLang="x-none" sz="2400" b="1" dirty="0"/>
              <a:t>Pavel </a:t>
            </a:r>
            <a:r>
              <a:rPr lang="en-US" altLang="x-none" sz="2400" b="1" dirty="0" err="1"/>
              <a:t>Afonine</a:t>
            </a:r>
            <a:r>
              <a:rPr lang="en-US" altLang="x-none" sz="2400" b="1" dirty="0"/>
              <a:t>, Oleg </a:t>
            </a:r>
            <a:r>
              <a:rPr lang="en-US" altLang="x-none" sz="2400" b="1" dirty="0" err="1"/>
              <a:t>Sobolev</a:t>
            </a:r>
            <a:r>
              <a:rPr lang="en-US" altLang="x-none" sz="2400" b="1" dirty="0"/>
              <a:t>, Paul Adams</a:t>
            </a:r>
          </a:p>
          <a:p>
            <a:pPr marL="0" indent="0" eaLnBrk="1" hangingPunct="1"/>
            <a:r>
              <a:rPr lang="en-US" altLang="x-none" sz="2000" dirty="0"/>
              <a:t>Lawrence Berkeley National Laboratory</a:t>
            </a:r>
          </a:p>
          <a:p>
            <a:pPr marL="0" indent="0" eaLnBrk="1" hangingPunct="1"/>
            <a:r>
              <a:rPr lang="en-US" altLang="x-none" sz="2000" b="1" dirty="0"/>
              <a:t>Randy Read</a:t>
            </a:r>
          </a:p>
          <a:p>
            <a:pPr marL="0" indent="0" eaLnBrk="1" hangingPunct="1"/>
            <a:r>
              <a:rPr lang="en-US" altLang="x-none" sz="2000" dirty="0"/>
              <a:t>University of Cambridge </a:t>
            </a:r>
          </a:p>
          <a:p>
            <a:pPr marL="0" indent="0" eaLnBrk="1" hangingPunct="1"/>
            <a:endParaRPr lang="en-US" altLang="x-none" sz="2000" dirty="0"/>
          </a:p>
          <a:p>
            <a:pPr marL="0" indent="0" eaLnBrk="1" hangingPunct="1"/>
            <a:endParaRPr lang="en-US" altLang="x-none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5819775"/>
            <a:ext cx="219868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599113"/>
            <a:ext cx="736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5664200"/>
            <a:ext cx="13033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5726113"/>
            <a:ext cx="168592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7"/>
          <p:cNvSpPr>
            <a:spLocks/>
          </p:cNvSpPr>
          <p:nvPr/>
        </p:nvSpPr>
        <p:spPr bwMode="auto">
          <a:xfrm>
            <a:off x="139700" y="1651000"/>
            <a:ext cx="8521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000" i="1" dirty="0">
              <a:solidFill>
                <a:srgbClr val="660066"/>
              </a:solidFill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altLang="x-none" sz="2400" dirty="0">
                <a:solidFill>
                  <a:srgbClr val="000090"/>
                </a:solidFill>
                <a:latin typeface="Arial" charset="0"/>
                <a:ea typeface="ＭＳ Ｐゴシック" charset="-128"/>
              </a:rPr>
              <a:t>2017 Model Challenge Assessment Meeting</a:t>
            </a:r>
            <a:endParaRPr lang="en-US" altLang="x-none" sz="2400" b="1" dirty="0">
              <a:solidFill>
                <a:srgbClr val="000090"/>
              </a:solidFill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altLang="x-none" sz="2400" i="1" dirty="0">
                <a:solidFill>
                  <a:srgbClr val="660066"/>
                </a:solidFill>
                <a:latin typeface="Arial" charset="0"/>
                <a:ea typeface="ＭＳ Ｐゴシック" charset="-128"/>
              </a:rPr>
              <a:t>Oct 7, 2017</a:t>
            </a:r>
          </a:p>
        </p:txBody>
      </p:sp>
      <p:pic>
        <p:nvPicPr>
          <p:cNvPr id="62472" name="Picture 10" descr="phenix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4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 txBox="1">
            <a:spLocks/>
          </p:cNvSpPr>
          <p:nvPr/>
        </p:nvSpPr>
        <p:spPr bwMode="auto">
          <a:xfrm>
            <a:off x="6672263" y="0"/>
            <a:ext cx="2471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dirty="0">
                <a:solidFill>
                  <a:schemeClr val="tx2"/>
                </a:solidFill>
                <a:ea typeface="ヒラギノ角ゴ ProN W3" charset="-128"/>
              </a:rPr>
              <a:t>Sharpening map for 3j5p (emd_5778, 3.25 </a:t>
            </a:r>
            <a:r>
              <a:rPr lang="en-US" altLang="x-none" sz="2400" dirty="0" err="1">
                <a:ea typeface="ヒラギノ角ゴ ProN W3" charset="-128"/>
              </a:rPr>
              <a:t>Å</a:t>
            </a:r>
            <a:r>
              <a:rPr lang="en-US" altLang="x-none" sz="2400" dirty="0">
                <a:solidFill>
                  <a:schemeClr val="tx2"/>
                </a:solidFill>
                <a:ea typeface="ヒラギノ角ゴ ProN W3" charset="-128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400" dirty="0">
              <a:solidFill>
                <a:schemeClr val="tx2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dirty="0" smtClean="0">
                <a:solidFill>
                  <a:schemeClr val="tx2"/>
                </a:solidFill>
                <a:ea typeface="ヒラギノ角ゴ ProN W3" charset="-128"/>
              </a:rPr>
              <a:t>“B-</a:t>
            </a:r>
            <a:r>
              <a:rPr lang="en-US" altLang="x-none" sz="2400" dirty="0" err="1" smtClean="0">
                <a:solidFill>
                  <a:schemeClr val="tx2"/>
                </a:solidFill>
                <a:ea typeface="ヒラギノ角ゴ ProN W3" charset="-128"/>
              </a:rPr>
              <a:t>iso</a:t>
            </a:r>
            <a:r>
              <a:rPr lang="en-US" altLang="x-none" sz="2400" dirty="0" smtClean="0">
                <a:solidFill>
                  <a:schemeClr val="tx2"/>
                </a:solidFill>
                <a:ea typeface="ヒラギノ角ゴ ProN W3" charset="-128"/>
              </a:rPr>
              <a:t>” </a:t>
            </a:r>
            <a:r>
              <a:rPr lang="en-US" altLang="x-none" sz="2400" dirty="0">
                <a:solidFill>
                  <a:schemeClr val="tx2"/>
                </a:solidFill>
                <a:ea typeface="ヒラギノ角ゴ ProN W3" charset="-128"/>
              </a:rPr>
              <a:t>applied to about 3.25 </a:t>
            </a:r>
            <a:r>
              <a:rPr lang="en-US" altLang="x-none" sz="2400" dirty="0" err="1">
                <a:ea typeface="ヒラギノ角ゴ ProN W3" charset="-128"/>
              </a:rPr>
              <a:t>Å</a:t>
            </a:r>
            <a:endParaRPr lang="en-US" altLang="x-none" sz="2400" dirty="0">
              <a:solidFill>
                <a:schemeClr val="tx2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400" dirty="0">
              <a:solidFill>
                <a:schemeClr val="tx2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dirty="0">
                <a:solidFill>
                  <a:schemeClr val="tx2"/>
                </a:solidFill>
                <a:ea typeface="ヒラギノ角ゴ ProN W3" charset="-128"/>
              </a:rPr>
              <a:t> Smooth falloff at higher resolution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400" dirty="0">
              <a:solidFill>
                <a:schemeClr val="tx2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400" dirty="0">
              <a:solidFill>
                <a:schemeClr val="tx2"/>
              </a:solidFill>
              <a:ea typeface="ヒラギノ角ゴ ProN W3" charset="-128"/>
            </a:endParaRPr>
          </a:p>
        </p:txBody>
      </p:sp>
      <p:pic>
        <p:nvPicPr>
          <p:cNvPr id="2" name="B_iso_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672263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64500" cy="1143000"/>
          </a:xfrm>
        </p:spPr>
        <p:txBody>
          <a:bodyPr/>
          <a:lstStyle/>
          <a:p>
            <a:r>
              <a:rPr lang="en-US" altLang="x-none" sz="3600" b="1">
                <a:latin typeface="Arial" charset="0"/>
              </a:rPr>
              <a:t>Automatic map sharpening</a:t>
            </a:r>
            <a:br>
              <a:rPr lang="en-US" altLang="x-none" sz="3600" b="1">
                <a:latin typeface="Arial" charset="0"/>
              </a:rPr>
            </a:br>
            <a:r>
              <a:rPr lang="en-US" altLang="x-none" sz="2400" b="1" i="1">
                <a:latin typeface="Arial" charset="0"/>
              </a:rPr>
              <a:t>emd_5778</a:t>
            </a:r>
          </a:p>
        </p:txBody>
      </p:sp>
      <p:sp>
        <p:nvSpPr>
          <p:cNvPr id="98306" name="Title 1"/>
          <p:cNvSpPr txBox="1">
            <a:spLocks/>
          </p:cNvSpPr>
          <p:nvPr/>
        </p:nvSpPr>
        <p:spPr bwMode="auto">
          <a:xfrm>
            <a:off x="-292100" y="4940300"/>
            <a:ext cx="3149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i="1">
                <a:solidFill>
                  <a:srgbClr val="000000"/>
                </a:solidFill>
                <a:ea typeface="ヒラギノ角ゴ ProN W3" charset="-128"/>
              </a:rPr>
              <a:t>B_iso = -100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i="1">
                <a:solidFill>
                  <a:srgbClr val="000000"/>
                </a:solidFill>
                <a:ea typeface="ヒラギノ角ゴ ProN W3" charset="-128"/>
              </a:rPr>
              <a:t>(density broken)</a:t>
            </a:r>
          </a:p>
        </p:txBody>
      </p:sp>
      <p:sp>
        <p:nvSpPr>
          <p:cNvPr id="98307" name="Title 1"/>
          <p:cNvSpPr txBox="1">
            <a:spLocks/>
          </p:cNvSpPr>
          <p:nvPr/>
        </p:nvSpPr>
        <p:spPr bwMode="auto">
          <a:xfrm>
            <a:off x="2768600" y="4953000"/>
            <a:ext cx="3149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b="1" i="1">
                <a:solidFill>
                  <a:srgbClr val="000000"/>
                </a:solidFill>
                <a:ea typeface="ヒラギノ角ゴ ProN W3" charset="-128"/>
              </a:rPr>
              <a:t>B_iso = 60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b="1" i="1">
                <a:solidFill>
                  <a:srgbClr val="000000"/>
                </a:solidFill>
                <a:ea typeface="ヒラギノ角ゴ ProN W3" charset="-128"/>
              </a:rPr>
              <a:t>(clear density)</a:t>
            </a:r>
          </a:p>
        </p:txBody>
      </p:sp>
      <p:sp>
        <p:nvSpPr>
          <p:cNvPr id="98308" name="Title 1"/>
          <p:cNvSpPr txBox="1">
            <a:spLocks/>
          </p:cNvSpPr>
          <p:nvPr/>
        </p:nvSpPr>
        <p:spPr bwMode="auto">
          <a:xfrm>
            <a:off x="5854700" y="4940300"/>
            <a:ext cx="3149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i="1">
                <a:solidFill>
                  <a:srgbClr val="000000"/>
                </a:solidFill>
                <a:ea typeface="ヒラギノ角ゴ ProN W3" charset="-128"/>
              </a:rPr>
              <a:t>B_iso = 150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i="1">
                <a:solidFill>
                  <a:srgbClr val="000000"/>
                </a:solidFill>
                <a:ea typeface="ヒラギノ角ゴ ProN W3" charset="-128"/>
              </a:rPr>
              <a:t>(blurred density)</a:t>
            </a:r>
          </a:p>
        </p:txBody>
      </p:sp>
      <p:grpSp>
        <p:nvGrpSpPr>
          <p:cNvPr id="98309" name="Group 7"/>
          <p:cNvGrpSpPr>
            <a:grpSpLocks/>
          </p:cNvGrpSpPr>
          <p:nvPr/>
        </p:nvGrpSpPr>
        <p:grpSpPr bwMode="auto">
          <a:xfrm>
            <a:off x="0" y="1701800"/>
            <a:ext cx="9144000" cy="3116263"/>
            <a:chOff x="0" y="1701800"/>
            <a:chExt cx="9144000" cy="3116263"/>
          </a:xfrm>
        </p:grpSpPr>
        <p:pic>
          <p:nvPicPr>
            <p:cNvPr id="98310" name="Picture 3" descr="3j9c_15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1706563"/>
              <a:ext cx="3022600" cy="310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8311" name="Group 5"/>
            <p:cNvGrpSpPr>
              <a:grpSpLocks/>
            </p:cNvGrpSpPr>
            <p:nvPr/>
          </p:nvGrpSpPr>
          <p:grpSpPr bwMode="auto">
            <a:xfrm>
              <a:off x="0" y="1701800"/>
              <a:ext cx="7886700" cy="3116263"/>
              <a:chOff x="0" y="1701800"/>
              <a:chExt cx="7886700" cy="3116263"/>
            </a:xfrm>
          </p:grpSpPr>
          <p:pic>
            <p:nvPicPr>
              <p:cNvPr id="98312" name="Picture 1" descr="3j9c_m100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701800"/>
                <a:ext cx="3022600" cy="3108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13" name="Picture 2" descr="3j9c_6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3875" y="1709738"/>
                <a:ext cx="3022600" cy="3108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8314" name="Straight Arrow Connector 15"/>
              <p:cNvCxnSpPr>
                <a:cxnSpLocks noChangeShapeType="1"/>
              </p:cNvCxnSpPr>
              <p:nvPr/>
            </p:nvCxnSpPr>
            <p:spPr bwMode="auto">
              <a:xfrm>
                <a:off x="774700" y="2235200"/>
                <a:ext cx="507936" cy="241300"/>
              </a:xfrm>
              <a:prstGeom prst="straightConnector1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8315" name="Straight Arrow Connector 15"/>
              <p:cNvCxnSpPr>
                <a:cxnSpLocks noChangeShapeType="1"/>
              </p:cNvCxnSpPr>
              <p:nvPr/>
            </p:nvCxnSpPr>
            <p:spPr bwMode="auto">
              <a:xfrm flipV="1">
                <a:off x="6438900" y="4178300"/>
                <a:ext cx="253936" cy="393700"/>
              </a:xfrm>
              <a:prstGeom prst="straightConnector1">
                <a:avLst/>
              </a:prstGeom>
              <a:noFill/>
              <a:ln w="50800">
                <a:solidFill>
                  <a:srgbClr val="23FF0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8316" name="Straight Arrow Connector 15"/>
              <p:cNvCxnSpPr>
                <a:cxnSpLocks noChangeShapeType="1"/>
              </p:cNvCxnSpPr>
              <p:nvPr/>
            </p:nvCxnSpPr>
            <p:spPr bwMode="auto">
              <a:xfrm flipH="1">
                <a:off x="7619936" y="3175000"/>
                <a:ext cx="266764" cy="368300"/>
              </a:xfrm>
              <a:prstGeom prst="straightConnector1">
                <a:avLst/>
              </a:prstGeom>
              <a:noFill/>
              <a:ln w="50800">
                <a:solidFill>
                  <a:srgbClr val="23FF0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8317" name="Straight Arrow Connector 15"/>
              <p:cNvCxnSpPr>
                <a:cxnSpLocks noChangeShapeType="1"/>
              </p:cNvCxnSpPr>
              <p:nvPr/>
            </p:nvCxnSpPr>
            <p:spPr bwMode="auto">
              <a:xfrm>
                <a:off x="431800" y="3060700"/>
                <a:ext cx="507936" cy="241300"/>
              </a:xfrm>
              <a:prstGeom prst="straightConnector1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8318" name="Straight Arrow Connector 15"/>
              <p:cNvCxnSpPr>
                <a:cxnSpLocks noChangeShapeType="1"/>
              </p:cNvCxnSpPr>
              <p:nvPr/>
            </p:nvCxnSpPr>
            <p:spPr bwMode="auto">
              <a:xfrm>
                <a:off x="3759200" y="2235200"/>
                <a:ext cx="507936" cy="241300"/>
              </a:xfrm>
              <a:prstGeom prst="straightConnector1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8319" name="Straight Arrow Connector 18"/>
              <p:cNvCxnSpPr>
                <a:cxnSpLocks noChangeShapeType="1"/>
              </p:cNvCxnSpPr>
              <p:nvPr/>
            </p:nvCxnSpPr>
            <p:spPr bwMode="auto">
              <a:xfrm>
                <a:off x="3416300" y="3060700"/>
                <a:ext cx="507936" cy="241300"/>
              </a:xfrm>
              <a:prstGeom prst="straightConnector1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8320" name="Straight Arrow Connector 15"/>
              <p:cNvCxnSpPr>
                <a:cxnSpLocks noChangeShapeType="1"/>
              </p:cNvCxnSpPr>
              <p:nvPr/>
            </p:nvCxnSpPr>
            <p:spPr bwMode="auto">
              <a:xfrm flipV="1">
                <a:off x="3378200" y="4178300"/>
                <a:ext cx="253936" cy="393700"/>
              </a:xfrm>
              <a:prstGeom prst="straightConnector1">
                <a:avLst/>
              </a:prstGeom>
              <a:noFill/>
              <a:ln w="50800">
                <a:solidFill>
                  <a:srgbClr val="23FF0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8321" name="Straight Arrow Connector 15"/>
              <p:cNvCxnSpPr>
                <a:cxnSpLocks noChangeShapeType="1"/>
              </p:cNvCxnSpPr>
              <p:nvPr/>
            </p:nvCxnSpPr>
            <p:spPr bwMode="auto">
              <a:xfrm flipH="1">
                <a:off x="4559236" y="3175000"/>
                <a:ext cx="266764" cy="368300"/>
              </a:xfrm>
              <a:prstGeom prst="straightConnector1">
                <a:avLst/>
              </a:prstGeom>
              <a:noFill/>
              <a:ln w="50800">
                <a:solidFill>
                  <a:srgbClr val="23FF0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3" name="Group 9"/>
          <p:cNvGrpSpPr>
            <a:grpSpLocks/>
          </p:cNvGrpSpPr>
          <p:nvPr/>
        </p:nvGrpSpPr>
        <p:grpSpPr bwMode="auto">
          <a:xfrm>
            <a:off x="0" y="3741738"/>
            <a:ext cx="9144000" cy="3116262"/>
            <a:chOff x="0" y="1701800"/>
            <a:chExt cx="9144000" cy="3116263"/>
          </a:xfrm>
        </p:grpSpPr>
        <p:pic>
          <p:nvPicPr>
            <p:cNvPr id="100359" name="Picture 3" descr="3j9c_15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1706563"/>
              <a:ext cx="3022600" cy="310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60" name="Group 11"/>
            <p:cNvGrpSpPr>
              <a:grpSpLocks/>
            </p:cNvGrpSpPr>
            <p:nvPr/>
          </p:nvGrpSpPr>
          <p:grpSpPr bwMode="auto">
            <a:xfrm>
              <a:off x="0" y="1701800"/>
              <a:ext cx="7886700" cy="3116263"/>
              <a:chOff x="0" y="1701800"/>
              <a:chExt cx="7886700" cy="3116263"/>
            </a:xfrm>
          </p:grpSpPr>
          <p:pic>
            <p:nvPicPr>
              <p:cNvPr id="100361" name="Picture 1" descr="3j9c_m100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701800"/>
                <a:ext cx="3022600" cy="3108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62" name="Picture 2" descr="3j9c_6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3875" y="1709738"/>
                <a:ext cx="3022600" cy="3108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0363" name="Straight Arrow Connector 15"/>
              <p:cNvCxnSpPr>
                <a:cxnSpLocks noChangeShapeType="1"/>
              </p:cNvCxnSpPr>
              <p:nvPr/>
            </p:nvCxnSpPr>
            <p:spPr bwMode="auto">
              <a:xfrm>
                <a:off x="774700" y="2235200"/>
                <a:ext cx="507936" cy="241300"/>
              </a:xfrm>
              <a:prstGeom prst="straightConnector1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4" name="Straight Arrow Connector 15"/>
              <p:cNvCxnSpPr>
                <a:cxnSpLocks noChangeShapeType="1"/>
              </p:cNvCxnSpPr>
              <p:nvPr/>
            </p:nvCxnSpPr>
            <p:spPr bwMode="auto">
              <a:xfrm flipV="1">
                <a:off x="6438900" y="4178300"/>
                <a:ext cx="253936" cy="393700"/>
              </a:xfrm>
              <a:prstGeom prst="straightConnector1">
                <a:avLst/>
              </a:prstGeom>
              <a:noFill/>
              <a:ln w="50800">
                <a:solidFill>
                  <a:srgbClr val="23FF0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5" name="Straight Arrow Connector 15"/>
              <p:cNvCxnSpPr>
                <a:cxnSpLocks noChangeShapeType="1"/>
              </p:cNvCxnSpPr>
              <p:nvPr/>
            </p:nvCxnSpPr>
            <p:spPr bwMode="auto">
              <a:xfrm flipH="1">
                <a:off x="7619936" y="3175000"/>
                <a:ext cx="266764" cy="368300"/>
              </a:xfrm>
              <a:prstGeom prst="straightConnector1">
                <a:avLst/>
              </a:prstGeom>
              <a:noFill/>
              <a:ln w="50800">
                <a:solidFill>
                  <a:srgbClr val="23FF0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6" name="Straight Arrow Connector 17"/>
              <p:cNvCxnSpPr>
                <a:cxnSpLocks noChangeShapeType="1"/>
              </p:cNvCxnSpPr>
              <p:nvPr/>
            </p:nvCxnSpPr>
            <p:spPr bwMode="auto">
              <a:xfrm>
                <a:off x="431800" y="3060700"/>
                <a:ext cx="507936" cy="241300"/>
              </a:xfrm>
              <a:prstGeom prst="straightConnector1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7" name="Straight Arrow Connector 15"/>
              <p:cNvCxnSpPr>
                <a:cxnSpLocks noChangeShapeType="1"/>
              </p:cNvCxnSpPr>
              <p:nvPr/>
            </p:nvCxnSpPr>
            <p:spPr bwMode="auto">
              <a:xfrm>
                <a:off x="3759200" y="2235200"/>
                <a:ext cx="507936" cy="241300"/>
              </a:xfrm>
              <a:prstGeom prst="straightConnector1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8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3416300" y="3060700"/>
                <a:ext cx="507936" cy="241300"/>
              </a:xfrm>
              <a:prstGeom prst="straightConnector1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9" name="Straight Arrow Connector 15"/>
              <p:cNvCxnSpPr>
                <a:cxnSpLocks noChangeShapeType="1"/>
              </p:cNvCxnSpPr>
              <p:nvPr/>
            </p:nvCxnSpPr>
            <p:spPr bwMode="auto">
              <a:xfrm flipV="1">
                <a:off x="3378200" y="4178300"/>
                <a:ext cx="253936" cy="393700"/>
              </a:xfrm>
              <a:prstGeom prst="straightConnector1">
                <a:avLst/>
              </a:prstGeom>
              <a:noFill/>
              <a:ln w="50800">
                <a:solidFill>
                  <a:srgbClr val="23FF0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70" name="Straight Arrow Connector 15"/>
              <p:cNvCxnSpPr>
                <a:cxnSpLocks noChangeShapeType="1"/>
              </p:cNvCxnSpPr>
              <p:nvPr/>
            </p:nvCxnSpPr>
            <p:spPr bwMode="auto">
              <a:xfrm flipH="1">
                <a:off x="4559236" y="3175000"/>
                <a:ext cx="266764" cy="368300"/>
              </a:xfrm>
              <a:prstGeom prst="straightConnector1">
                <a:avLst/>
              </a:prstGeom>
              <a:noFill/>
              <a:ln w="50800">
                <a:solidFill>
                  <a:srgbClr val="23FF0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00354" name="Picture 1" descr="3j9c_area_and_regions_vs_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66700"/>
            <a:ext cx="43942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itle 1"/>
          <p:cNvSpPr>
            <a:spLocks noGrp="1"/>
          </p:cNvSpPr>
          <p:nvPr>
            <p:ph type="title"/>
          </p:nvPr>
        </p:nvSpPr>
        <p:spPr>
          <a:xfrm>
            <a:off x="0" y="139700"/>
            <a:ext cx="3657600" cy="3048000"/>
          </a:xfrm>
        </p:spPr>
        <p:txBody>
          <a:bodyPr/>
          <a:lstStyle/>
          <a:p>
            <a:r>
              <a:rPr lang="en-US" altLang="x-none" sz="3600" b="1">
                <a:latin typeface="Arial" charset="0"/>
              </a:rPr>
              <a:t>Sharpening based on contiguous regions and surface area</a:t>
            </a:r>
          </a:p>
        </p:txBody>
      </p:sp>
      <p:sp>
        <p:nvSpPr>
          <p:cNvPr id="100356" name="Title 1"/>
          <p:cNvSpPr txBox="1">
            <a:spLocks/>
          </p:cNvSpPr>
          <p:nvPr/>
        </p:nvSpPr>
        <p:spPr bwMode="auto">
          <a:xfrm>
            <a:off x="0" y="5981700"/>
            <a:ext cx="1879600" cy="86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rgbClr val="FFFFFF"/>
                </a:solidFill>
                <a:ea typeface="ヒラギノ角ゴ ProN W3" charset="-128"/>
              </a:rPr>
              <a:t>B_iso=-100</a:t>
            </a:r>
          </a:p>
        </p:txBody>
      </p:sp>
      <p:sp>
        <p:nvSpPr>
          <p:cNvPr id="100357" name="Title 1"/>
          <p:cNvSpPr txBox="1">
            <a:spLocks/>
          </p:cNvSpPr>
          <p:nvPr/>
        </p:nvSpPr>
        <p:spPr bwMode="auto">
          <a:xfrm>
            <a:off x="3086100" y="5994400"/>
            <a:ext cx="1701800" cy="86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rgbClr val="FFFFFF"/>
                </a:solidFill>
                <a:ea typeface="ヒラギノ角ゴ ProN W3" charset="-128"/>
              </a:rPr>
              <a:t>B_iso=60</a:t>
            </a:r>
          </a:p>
        </p:txBody>
      </p:sp>
      <p:sp>
        <p:nvSpPr>
          <p:cNvPr id="100358" name="Title 1"/>
          <p:cNvSpPr txBox="1">
            <a:spLocks/>
          </p:cNvSpPr>
          <p:nvPr/>
        </p:nvSpPr>
        <p:spPr bwMode="auto">
          <a:xfrm>
            <a:off x="6172200" y="5994400"/>
            <a:ext cx="1714500" cy="86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rgbClr val="FFFFFF"/>
                </a:solidFill>
                <a:ea typeface="ヒラギノ角ゴ ProN W3" charset="-128"/>
              </a:rPr>
              <a:t>B_iso=150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1" name="Group 9"/>
          <p:cNvGrpSpPr>
            <a:grpSpLocks/>
          </p:cNvGrpSpPr>
          <p:nvPr/>
        </p:nvGrpSpPr>
        <p:grpSpPr bwMode="auto">
          <a:xfrm>
            <a:off x="0" y="3741738"/>
            <a:ext cx="9144000" cy="3116262"/>
            <a:chOff x="0" y="1701800"/>
            <a:chExt cx="9144000" cy="3116263"/>
          </a:xfrm>
        </p:grpSpPr>
        <p:pic>
          <p:nvPicPr>
            <p:cNvPr id="102407" name="Picture 3" descr="3j9c_15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1706563"/>
              <a:ext cx="3022600" cy="310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08" name="Group 11"/>
            <p:cNvGrpSpPr>
              <a:grpSpLocks/>
            </p:cNvGrpSpPr>
            <p:nvPr/>
          </p:nvGrpSpPr>
          <p:grpSpPr bwMode="auto">
            <a:xfrm>
              <a:off x="0" y="1701800"/>
              <a:ext cx="7886700" cy="3116263"/>
              <a:chOff x="0" y="1701800"/>
              <a:chExt cx="7886700" cy="3116263"/>
            </a:xfrm>
          </p:grpSpPr>
          <p:pic>
            <p:nvPicPr>
              <p:cNvPr id="102409" name="Picture 1" descr="3j9c_m100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701800"/>
                <a:ext cx="3022600" cy="3108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410" name="Picture 2" descr="3j9c_6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3875" y="1709738"/>
                <a:ext cx="3022600" cy="3108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2411" name="Straight Arrow Connector 15"/>
              <p:cNvCxnSpPr>
                <a:cxnSpLocks noChangeShapeType="1"/>
              </p:cNvCxnSpPr>
              <p:nvPr/>
            </p:nvCxnSpPr>
            <p:spPr bwMode="auto">
              <a:xfrm>
                <a:off x="774700" y="2235200"/>
                <a:ext cx="507936" cy="241300"/>
              </a:xfrm>
              <a:prstGeom prst="straightConnector1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412" name="Straight Arrow Connector 15"/>
              <p:cNvCxnSpPr>
                <a:cxnSpLocks noChangeShapeType="1"/>
              </p:cNvCxnSpPr>
              <p:nvPr/>
            </p:nvCxnSpPr>
            <p:spPr bwMode="auto">
              <a:xfrm flipV="1">
                <a:off x="6438900" y="4178300"/>
                <a:ext cx="253936" cy="393700"/>
              </a:xfrm>
              <a:prstGeom prst="straightConnector1">
                <a:avLst/>
              </a:prstGeom>
              <a:noFill/>
              <a:ln w="50800">
                <a:solidFill>
                  <a:srgbClr val="23FF0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413" name="Straight Arrow Connector 15"/>
              <p:cNvCxnSpPr>
                <a:cxnSpLocks noChangeShapeType="1"/>
              </p:cNvCxnSpPr>
              <p:nvPr/>
            </p:nvCxnSpPr>
            <p:spPr bwMode="auto">
              <a:xfrm flipH="1">
                <a:off x="7619936" y="3175000"/>
                <a:ext cx="266764" cy="368300"/>
              </a:xfrm>
              <a:prstGeom prst="straightConnector1">
                <a:avLst/>
              </a:prstGeom>
              <a:noFill/>
              <a:ln w="50800">
                <a:solidFill>
                  <a:srgbClr val="23FF0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414" name="Straight Arrow Connector 17"/>
              <p:cNvCxnSpPr>
                <a:cxnSpLocks noChangeShapeType="1"/>
              </p:cNvCxnSpPr>
              <p:nvPr/>
            </p:nvCxnSpPr>
            <p:spPr bwMode="auto">
              <a:xfrm>
                <a:off x="431800" y="3060700"/>
                <a:ext cx="507936" cy="241300"/>
              </a:xfrm>
              <a:prstGeom prst="straightConnector1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415" name="Straight Arrow Connector 15"/>
              <p:cNvCxnSpPr>
                <a:cxnSpLocks noChangeShapeType="1"/>
              </p:cNvCxnSpPr>
              <p:nvPr/>
            </p:nvCxnSpPr>
            <p:spPr bwMode="auto">
              <a:xfrm>
                <a:off x="3759200" y="2235200"/>
                <a:ext cx="507936" cy="241300"/>
              </a:xfrm>
              <a:prstGeom prst="straightConnector1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416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3416300" y="3060700"/>
                <a:ext cx="507936" cy="241300"/>
              </a:xfrm>
              <a:prstGeom prst="straightConnector1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417" name="Straight Arrow Connector 15"/>
              <p:cNvCxnSpPr>
                <a:cxnSpLocks noChangeShapeType="1"/>
              </p:cNvCxnSpPr>
              <p:nvPr/>
            </p:nvCxnSpPr>
            <p:spPr bwMode="auto">
              <a:xfrm flipV="1">
                <a:off x="3378200" y="4178300"/>
                <a:ext cx="253936" cy="393700"/>
              </a:xfrm>
              <a:prstGeom prst="straightConnector1">
                <a:avLst/>
              </a:prstGeom>
              <a:noFill/>
              <a:ln w="50800">
                <a:solidFill>
                  <a:srgbClr val="23FF0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418" name="Straight Arrow Connector 15"/>
              <p:cNvCxnSpPr>
                <a:cxnSpLocks noChangeShapeType="1"/>
              </p:cNvCxnSpPr>
              <p:nvPr/>
            </p:nvCxnSpPr>
            <p:spPr bwMode="auto">
              <a:xfrm flipH="1">
                <a:off x="4559236" y="3175000"/>
                <a:ext cx="266764" cy="368300"/>
              </a:xfrm>
              <a:prstGeom prst="straightConnector1">
                <a:avLst/>
              </a:prstGeom>
              <a:noFill/>
              <a:ln w="50800">
                <a:solidFill>
                  <a:srgbClr val="23FF0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02402" name="Picture 4" descr="3j9c_area_regions_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66700"/>
            <a:ext cx="43815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itle 1"/>
          <p:cNvSpPr>
            <a:spLocks noGrp="1"/>
          </p:cNvSpPr>
          <p:nvPr>
            <p:ph type="title"/>
          </p:nvPr>
        </p:nvSpPr>
        <p:spPr>
          <a:xfrm>
            <a:off x="0" y="139700"/>
            <a:ext cx="4470400" cy="3086100"/>
          </a:xfrm>
        </p:spPr>
        <p:txBody>
          <a:bodyPr/>
          <a:lstStyle/>
          <a:p>
            <a:r>
              <a:rPr lang="en-US" altLang="x-none" sz="3600" b="1">
                <a:latin typeface="Arial" charset="0"/>
              </a:rPr>
              <a:t>Adjusted surface area: surface area – weight * number of regions</a:t>
            </a:r>
          </a:p>
        </p:txBody>
      </p:sp>
      <p:sp>
        <p:nvSpPr>
          <p:cNvPr id="102404" name="Title 1"/>
          <p:cNvSpPr txBox="1">
            <a:spLocks/>
          </p:cNvSpPr>
          <p:nvPr/>
        </p:nvSpPr>
        <p:spPr bwMode="auto">
          <a:xfrm>
            <a:off x="0" y="5981700"/>
            <a:ext cx="1879600" cy="86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rgbClr val="FFFFFF"/>
                </a:solidFill>
                <a:ea typeface="ヒラギノ角ゴ ProN W3" charset="-128"/>
              </a:rPr>
              <a:t>B_iso=-100</a:t>
            </a:r>
          </a:p>
        </p:txBody>
      </p:sp>
      <p:sp>
        <p:nvSpPr>
          <p:cNvPr id="102405" name="Title 1"/>
          <p:cNvSpPr txBox="1">
            <a:spLocks/>
          </p:cNvSpPr>
          <p:nvPr/>
        </p:nvSpPr>
        <p:spPr bwMode="auto">
          <a:xfrm>
            <a:off x="3086100" y="5994400"/>
            <a:ext cx="1701800" cy="86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rgbClr val="FFFFFF"/>
                </a:solidFill>
                <a:ea typeface="ヒラギノ角ゴ ProN W3" charset="-128"/>
              </a:rPr>
              <a:t>B_iso=60</a:t>
            </a:r>
          </a:p>
        </p:txBody>
      </p:sp>
      <p:sp>
        <p:nvSpPr>
          <p:cNvPr id="102406" name="Title 1"/>
          <p:cNvSpPr txBox="1">
            <a:spLocks/>
          </p:cNvSpPr>
          <p:nvPr/>
        </p:nvSpPr>
        <p:spPr bwMode="auto">
          <a:xfrm>
            <a:off x="6172200" y="5994400"/>
            <a:ext cx="1714500" cy="86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rgbClr val="FFFFFF"/>
                </a:solidFill>
                <a:ea typeface="ヒラギノ角ゴ ProN W3" charset="-128"/>
              </a:rPr>
              <a:t>B_iso=150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itle 1"/>
          <p:cNvSpPr txBox="1">
            <a:spLocks/>
          </p:cNvSpPr>
          <p:nvPr/>
        </p:nvSpPr>
        <p:spPr bwMode="auto">
          <a:xfrm>
            <a:off x="6672263" y="0"/>
            <a:ext cx="2471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Sharpening map for 3j5p (emd_5778, 3.25 </a:t>
            </a:r>
            <a:r>
              <a:rPr lang="en-US" altLang="x-none" sz="2400">
                <a:ea typeface="ヒラギノ角ゴ ProN W3" charset="-128"/>
              </a:rPr>
              <a:t>Å</a:t>
            </a: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400">
              <a:solidFill>
                <a:schemeClr val="tx2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Auto-sharpened with </a:t>
            </a:r>
            <a:r>
              <a:rPr lang="en-US" altLang="x-none" sz="1800" i="1">
                <a:solidFill>
                  <a:schemeClr val="tx2"/>
                </a:solidFill>
                <a:ea typeface="ヒラギノ角ゴ ProN W3" charset="-128"/>
              </a:rPr>
              <a:t>phenix.auto_sharpen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400" i="1">
              <a:solidFill>
                <a:schemeClr val="tx2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i="1">
                <a:solidFill>
                  <a:schemeClr val="tx2"/>
                </a:solidFill>
                <a:ea typeface="ヒラギノ角ゴ ProN W3" charset="-128"/>
              </a:rPr>
              <a:t>B_iso=20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i="1">
                <a:solidFill>
                  <a:schemeClr val="tx2"/>
                </a:solidFill>
                <a:ea typeface="ヒラギノ角ゴ ProN W3" charset="-128"/>
              </a:rPr>
              <a:t>obtained</a:t>
            </a:r>
            <a:endParaRPr lang="en-US" altLang="x-none" sz="2000" i="1">
              <a:solidFill>
                <a:schemeClr val="tx2"/>
              </a:solidFill>
              <a:ea typeface="ヒラギノ角ゴ ProN W3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121400" cy="1231900"/>
          </a:xfrm>
        </p:spPr>
        <p:txBody>
          <a:bodyPr/>
          <a:lstStyle/>
          <a:p>
            <a:r>
              <a:rPr lang="en-US" altLang="x-none" sz="2800" b="1">
                <a:latin typeface="Arial" charset="0"/>
              </a:rPr>
              <a:t>Algorithms for map optimization</a:t>
            </a:r>
            <a:br>
              <a:rPr lang="en-US" altLang="x-none" sz="2800" b="1">
                <a:latin typeface="Arial" charset="0"/>
              </a:rPr>
            </a:br>
            <a:r>
              <a:rPr lang="en-US" altLang="x-none" sz="2000" i="1">
                <a:latin typeface="Arial" charset="0"/>
              </a:rPr>
              <a:t>(</a:t>
            </a:r>
            <a:r>
              <a:rPr lang="en-US" altLang="x-none" sz="2000" b="1" i="1">
                <a:latin typeface="Arial" charset="0"/>
              </a:rPr>
              <a:t>phenix.auto_sharpen</a:t>
            </a:r>
            <a:r>
              <a:rPr lang="en-US" altLang="x-none" sz="2000" i="1">
                <a:latin typeface="Arial" charset="0"/>
              </a:rPr>
              <a:t>)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8900" y="1384300"/>
            <a:ext cx="5740400" cy="5334000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Examining map features</a:t>
            </a:r>
          </a:p>
          <a:p>
            <a:pPr marL="54864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smtClean="0">
                <a:ea typeface="ＭＳ Ｐゴシック" charset="0"/>
                <a:cs typeface="ＭＳ Ｐゴシック" charset="0"/>
              </a:rPr>
              <a:t>Kurtosis</a:t>
            </a:r>
          </a:p>
          <a:p>
            <a:pPr marL="54864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smtClean="0">
                <a:ea typeface="ＭＳ Ｐゴシック" charset="0"/>
                <a:cs typeface="ＭＳ Ｐゴシック" charset="0"/>
              </a:rPr>
              <a:t>Adjusted surface area</a:t>
            </a:r>
          </a:p>
          <a:p>
            <a:pPr marL="548640" indent="0">
              <a:spcBef>
                <a:spcPts val="0"/>
              </a:spcBef>
              <a:spcAft>
                <a:spcPts val="0"/>
              </a:spcAft>
              <a:defRPr/>
            </a:pPr>
            <a:endParaRPr lang="en-US" sz="2000" i="1" dirty="0" smtClean="0">
              <a:ea typeface="ＭＳ Ｐゴシック" charset="0"/>
              <a:cs typeface="ＭＳ Ｐゴシック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Using half-dataset maps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54864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ea typeface="ＭＳ Ｐゴシック" charset="0"/>
                <a:cs typeface="ＭＳ Ｐゴシック" charset="0"/>
              </a:rPr>
              <a:t>Map</a:t>
            </a:r>
            <a:r>
              <a:rPr lang="en-US" sz="2000" i="1" dirty="0" smtClean="0">
                <a:ea typeface="ＭＳ Ｐゴシック" charset="0"/>
                <a:cs typeface="ＭＳ Ｐゴシック" charset="0"/>
              </a:rPr>
              <a:t>-map correlation </a:t>
            </a:r>
            <a:r>
              <a:rPr lang="en-US" sz="2000" i="1" dirty="0" err="1" smtClean="0">
                <a:ea typeface="ＭＳ Ｐゴシック" charset="0"/>
                <a:cs typeface="ＭＳ Ｐゴシック" charset="0"/>
              </a:rPr>
              <a:t>vs</a:t>
            </a:r>
            <a:r>
              <a:rPr lang="en-US" sz="2000" i="1" dirty="0" smtClean="0">
                <a:ea typeface="ＭＳ Ｐゴシック" charset="0"/>
                <a:cs typeface="ＭＳ Ｐゴシック" charset="0"/>
              </a:rPr>
              <a:t> resolution</a:t>
            </a:r>
          </a:p>
          <a:p>
            <a:pPr marL="548640" indent="0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ea typeface="ＭＳ Ｐゴシック" charset="0"/>
              <a:cs typeface="ＭＳ Ｐゴシック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Using model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54864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smtClean="0">
                <a:ea typeface="ＭＳ Ｐゴシック" charset="0"/>
                <a:cs typeface="ＭＳ Ｐゴシック" charset="0"/>
              </a:rPr>
              <a:t>Map-model map correlation </a:t>
            </a:r>
            <a:r>
              <a:rPr lang="en-US" sz="2000" i="1" dirty="0" err="1" smtClean="0">
                <a:ea typeface="ＭＳ Ｐゴシック" charset="0"/>
                <a:cs typeface="ＭＳ Ｐゴシック" charset="0"/>
              </a:rPr>
              <a:t>vs</a:t>
            </a:r>
            <a:r>
              <a:rPr lang="en-US" sz="2000" i="1" dirty="0" smtClean="0">
                <a:ea typeface="ＭＳ Ｐゴシック" charset="0"/>
                <a:cs typeface="ＭＳ Ｐゴシック" charset="0"/>
              </a:rPr>
              <a:t> resolution</a:t>
            </a:r>
          </a:p>
          <a:p>
            <a:pPr marL="548640" indent="0">
              <a:spcBef>
                <a:spcPts val="0"/>
              </a:spcBef>
              <a:spcAft>
                <a:spcPts val="0"/>
              </a:spcAft>
              <a:defRPr/>
            </a:pPr>
            <a:endParaRPr lang="en-US" sz="2000" i="1" dirty="0" smtClean="0">
              <a:ea typeface="ＭＳ Ｐゴシック" charset="0"/>
              <a:cs typeface="ＭＳ Ｐゴシック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Local optimization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54864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smtClean="0">
                <a:ea typeface="ＭＳ Ｐゴシック" charset="0"/>
                <a:cs typeface="ＭＳ Ｐゴシック" charset="0"/>
              </a:rPr>
              <a:t>Apply different optimization to different regions of the map</a:t>
            </a:r>
            <a:endParaRPr lang="en-US" sz="2000" i="1" dirty="0">
              <a:ea typeface="ＭＳ Ｐゴシック" charset="0"/>
              <a:cs typeface="ＭＳ Ｐゴシック" charset="0"/>
            </a:endParaRPr>
          </a:p>
          <a:p>
            <a:pPr marL="54864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000" i="1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5715" name="Group 2"/>
          <p:cNvGrpSpPr>
            <a:grpSpLocks/>
          </p:cNvGrpSpPr>
          <p:nvPr/>
        </p:nvGrpSpPr>
        <p:grpSpPr bwMode="auto">
          <a:xfrm>
            <a:off x="6121400" y="131763"/>
            <a:ext cx="3022600" cy="3108325"/>
            <a:chOff x="6121400" y="1706563"/>
            <a:chExt cx="3022600" cy="3108325"/>
          </a:xfrm>
        </p:grpSpPr>
        <p:pic>
          <p:nvPicPr>
            <p:cNvPr id="115723" name="Picture 3" descr="3j9c_15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1706563"/>
              <a:ext cx="3022600" cy="310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5724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6438900" y="4178300"/>
              <a:ext cx="253936" cy="393700"/>
            </a:xfrm>
            <a:prstGeom prst="straightConnector1">
              <a:avLst/>
            </a:prstGeom>
            <a:noFill/>
            <a:ln w="50800">
              <a:solidFill>
                <a:srgbClr val="23FF0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725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7619936" y="3175000"/>
              <a:ext cx="266764" cy="368300"/>
            </a:xfrm>
            <a:prstGeom prst="straightConnector1">
              <a:avLst/>
            </a:prstGeom>
            <a:noFill/>
            <a:ln w="50800">
              <a:solidFill>
                <a:srgbClr val="23FF0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5716" name="Group 1"/>
          <p:cNvGrpSpPr>
            <a:grpSpLocks/>
          </p:cNvGrpSpPr>
          <p:nvPr/>
        </p:nvGrpSpPr>
        <p:grpSpPr bwMode="auto">
          <a:xfrm>
            <a:off x="6121400" y="3386138"/>
            <a:ext cx="3022600" cy="3108325"/>
            <a:chOff x="3063875" y="1709738"/>
            <a:chExt cx="3022600" cy="3108325"/>
          </a:xfrm>
        </p:grpSpPr>
        <p:pic>
          <p:nvPicPr>
            <p:cNvPr id="115718" name="Picture 2" descr="3j9c_6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875" y="1709738"/>
              <a:ext cx="3022600" cy="310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5719" name="Straight Arrow Connector 15"/>
            <p:cNvCxnSpPr>
              <a:cxnSpLocks noChangeShapeType="1"/>
            </p:cNvCxnSpPr>
            <p:nvPr/>
          </p:nvCxnSpPr>
          <p:spPr bwMode="auto">
            <a:xfrm>
              <a:off x="3759200" y="2235200"/>
              <a:ext cx="507936" cy="241300"/>
            </a:xfrm>
            <a:prstGeom prst="straightConnector1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720" name="Straight Arrow Connector 16"/>
            <p:cNvCxnSpPr>
              <a:cxnSpLocks noChangeShapeType="1"/>
            </p:cNvCxnSpPr>
            <p:nvPr/>
          </p:nvCxnSpPr>
          <p:spPr bwMode="auto">
            <a:xfrm>
              <a:off x="3416300" y="3060700"/>
              <a:ext cx="507936" cy="241300"/>
            </a:xfrm>
            <a:prstGeom prst="straightConnector1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721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3378200" y="4178300"/>
              <a:ext cx="253936" cy="393700"/>
            </a:xfrm>
            <a:prstGeom prst="straightConnector1">
              <a:avLst/>
            </a:prstGeom>
            <a:noFill/>
            <a:ln w="50800">
              <a:solidFill>
                <a:srgbClr val="23FF0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722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559236" y="3175000"/>
              <a:ext cx="266764" cy="368300"/>
            </a:xfrm>
            <a:prstGeom prst="straightConnector1">
              <a:avLst/>
            </a:prstGeom>
            <a:noFill/>
            <a:ln w="50800">
              <a:solidFill>
                <a:srgbClr val="23FF0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5717" name="Title 1"/>
          <p:cNvSpPr txBox="1">
            <a:spLocks/>
          </p:cNvSpPr>
          <p:nvPr/>
        </p:nvSpPr>
        <p:spPr bwMode="auto">
          <a:xfrm>
            <a:off x="6070600" y="6489700"/>
            <a:ext cx="307340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000" b="1" i="1">
                <a:solidFill>
                  <a:schemeClr val="tx2"/>
                </a:solidFill>
                <a:ea typeface="ヒラギノ角ゴ ProN W3" charset="-128"/>
              </a:rPr>
              <a:t>phenix.auto_sharpen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8924081" cy="1024692"/>
          </a:xfrm>
        </p:spPr>
        <p:txBody>
          <a:bodyPr/>
          <a:lstStyle/>
          <a:p>
            <a:r>
              <a:rPr lang="en-US" altLang="x-none" sz="4000" b="1" dirty="0">
                <a:latin typeface="Arial" charset="0"/>
              </a:rPr>
              <a:t>Automatic map sharpening</a:t>
            </a:r>
            <a:br>
              <a:rPr lang="en-US" altLang="x-none" sz="4000" b="1" dirty="0">
                <a:latin typeface="Arial" charset="0"/>
              </a:rPr>
            </a:br>
            <a:r>
              <a:rPr lang="mr-IN" altLang="x-none" sz="2800" i="1" dirty="0">
                <a:latin typeface="Arial" charset="0"/>
              </a:rPr>
              <a:t>…</a:t>
            </a:r>
            <a:r>
              <a:rPr lang="en-US" altLang="x-none" sz="2800" i="1" dirty="0">
                <a:latin typeface="Arial" charset="0"/>
              </a:rPr>
              <a:t>application </a:t>
            </a:r>
            <a:r>
              <a:rPr lang="en-US" altLang="x-none" sz="2800" i="1" dirty="0" smtClean="0">
                <a:latin typeface="Arial" charset="0"/>
              </a:rPr>
              <a:t>to maps </a:t>
            </a:r>
            <a:r>
              <a:rPr lang="en-US" altLang="x-none" sz="2800" i="1" dirty="0">
                <a:latin typeface="Arial" charset="0"/>
              </a:rPr>
              <a:t>from EMDB</a:t>
            </a:r>
            <a:endParaRPr lang="en-US" altLang="x-none" sz="2000" i="1" dirty="0">
              <a:latin typeface="Arial" charset="0"/>
            </a:endParaRPr>
          </a:p>
        </p:txBody>
      </p:sp>
      <p:sp>
        <p:nvSpPr>
          <p:cNvPr id="117762" name="Title 1"/>
          <p:cNvSpPr txBox="1">
            <a:spLocks/>
          </p:cNvSpPr>
          <p:nvPr/>
        </p:nvSpPr>
        <p:spPr bwMode="auto">
          <a:xfrm>
            <a:off x="5727700" y="6489700"/>
            <a:ext cx="307340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000" b="1" i="1">
                <a:solidFill>
                  <a:schemeClr val="tx2"/>
                </a:solidFill>
                <a:ea typeface="ヒラギノ角ゴ ProN W3" charset="-128"/>
              </a:rPr>
              <a:t>phenix.auto_sharpen</a:t>
            </a:r>
          </a:p>
        </p:txBody>
      </p:sp>
      <p:pic>
        <p:nvPicPr>
          <p:cNvPr id="117763" name="Picture 2" descr="emd_577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-8521"/>
          <a:stretch>
            <a:fillRect/>
          </a:stretch>
        </p:blipFill>
        <p:spPr bwMode="auto">
          <a:xfrm>
            <a:off x="490477" y="1122655"/>
            <a:ext cx="8310623" cy="583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itle 1"/>
          <p:cNvSpPr txBox="1">
            <a:spLocks/>
          </p:cNvSpPr>
          <p:nvPr/>
        </p:nvSpPr>
        <p:spPr bwMode="auto">
          <a:xfrm>
            <a:off x="749300" y="6489700"/>
            <a:ext cx="307340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000" b="1" i="1" dirty="0">
                <a:solidFill>
                  <a:schemeClr val="tx2"/>
                </a:solidFill>
                <a:ea typeface="ヒラギノ角ゴ ProN W3" charset="-128"/>
              </a:rPr>
              <a:t>Deposited map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6851904" cy="6839712"/>
          </a:xfrm>
          <a:prstGeom prst="rect">
            <a:avLst/>
          </a:prstGeom>
        </p:spPr>
      </p:pic>
      <p:sp>
        <p:nvSpPr>
          <p:cNvPr id="117761" name="Title 1"/>
          <p:cNvSpPr>
            <a:spLocks noGrp="1"/>
          </p:cNvSpPr>
          <p:nvPr>
            <p:ph type="title"/>
          </p:nvPr>
        </p:nvSpPr>
        <p:spPr>
          <a:xfrm>
            <a:off x="6851904" y="0"/>
            <a:ext cx="2292096" cy="6342927"/>
          </a:xfrm>
        </p:spPr>
        <p:txBody>
          <a:bodyPr/>
          <a:lstStyle/>
          <a:p>
            <a:r>
              <a:rPr lang="en-US" altLang="x-none" sz="3200" i="1" dirty="0">
                <a:latin typeface="Arial" charset="0"/>
              </a:rPr>
              <a:t/>
            </a:r>
            <a:br>
              <a:rPr lang="en-US" altLang="x-none" sz="3200" i="1" dirty="0">
                <a:latin typeface="Arial" charset="0"/>
              </a:rPr>
            </a:br>
            <a:r>
              <a:rPr lang="en-US" altLang="x-none" sz="2400" i="1" dirty="0" smtClean="0">
                <a:latin typeface="Arial" charset="0"/>
              </a:rPr>
              <a:t>Sharpening with </a:t>
            </a:r>
            <a:r>
              <a:rPr lang="en-US" altLang="x-none" sz="2400" i="1" dirty="0" smtClean="0">
                <a:solidFill>
                  <a:srgbClr val="C00000"/>
                </a:solidFill>
                <a:latin typeface="Arial" charset="0"/>
              </a:rPr>
              <a:t>half-maps</a:t>
            </a:r>
            <a:r>
              <a:rPr lang="en-US" altLang="x-none" sz="2400" i="1" dirty="0" smtClean="0">
                <a:latin typeface="Arial" charset="0"/>
              </a:rPr>
              <a:t> based on resolution-dependent FSC</a:t>
            </a:r>
            <a:br>
              <a:rPr lang="en-US" altLang="x-none" sz="2400" i="1" dirty="0" smtClean="0">
                <a:latin typeface="Arial" charset="0"/>
              </a:rPr>
            </a:br>
            <a:r>
              <a:rPr lang="en-US" altLang="x-none" sz="2400" i="1" dirty="0">
                <a:latin typeface="Arial" charset="0"/>
              </a:rPr>
              <a:t/>
            </a:r>
            <a:br>
              <a:rPr lang="en-US" altLang="x-none" sz="2400" i="1" dirty="0">
                <a:latin typeface="Arial" charset="0"/>
              </a:rPr>
            </a:br>
            <a:r>
              <a:rPr lang="en-US" altLang="x-none" sz="2400" i="1" dirty="0" smtClean="0">
                <a:latin typeface="Arial" charset="0"/>
              </a:rPr>
              <a:t>(59 datasets with half-maps </a:t>
            </a:r>
            <a:r>
              <a:rPr lang="en-US" altLang="x-none" sz="2400" i="1" dirty="0" smtClean="0">
                <a:latin typeface="Arial" charset="0"/>
              </a:rPr>
              <a:t>available)</a:t>
            </a:r>
            <a:r>
              <a:rPr lang="en-US" altLang="x-none" sz="2400" i="1" dirty="0" smtClean="0">
                <a:latin typeface="Arial" charset="0"/>
              </a:rPr>
              <a:t/>
            </a:r>
            <a:br>
              <a:rPr lang="en-US" altLang="x-none" sz="2400" i="1" dirty="0" smtClean="0">
                <a:latin typeface="Arial" charset="0"/>
              </a:rPr>
            </a:br>
            <a:r>
              <a:rPr lang="en-US" altLang="x-none" sz="1800" b="1" i="1" dirty="0">
                <a:solidFill>
                  <a:srgbClr val="C00000"/>
                </a:solidFill>
                <a:latin typeface="Arial" charset="0"/>
              </a:rPr>
              <a:t/>
            </a:r>
            <a:br>
              <a:rPr lang="en-US" altLang="x-none" sz="1800" b="1" i="1" dirty="0">
                <a:solidFill>
                  <a:srgbClr val="C00000"/>
                </a:solidFill>
                <a:latin typeface="Arial" charset="0"/>
              </a:rPr>
            </a:br>
            <a:r>
              <a:rPr lang="en-US" altLang="x-none" sz="1800" i="1" dirty="0">
                <a:solidFill>
                  <a:srgbClr val="C00000"/>
                </a:solidFill>
                <a:latin typeface="Arial" charset="0"/>
              </a:rPr>
              <a:t>Mean improvement: </a:t>
            </a:r>
            <a:r>
              <a:rPr lang="en-US" altLang="x-none" sz="1800" i="1" dirty="0" smtClean="0">
                <a:solidFill>
                  <a:srgbClr val="C00000"/>
                </a:solidFill>
                <a:latin typeface="Arial" charset="0"/>
              </a:rPr>
              <a:t>+0.008</a:t>
            </a:r>
            <a:endParaRPr lang="en-US" altLang="x-none" sz="1800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37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>
          <a:xfrm>
            <a:off x="6851904" y="0"/>
            <a:ext cx="2292096" cy="6342927"/>
          </a:xfrm>
        </p:spPr>
        <p:txBody>
          <a:bodyPr/>
          <a:lstStyle/>
          <a:p>
            <a:r>
              <a:rPr lang="en-US" altLang="x-none" sz="2400" i="1" dirty="0" smtClean="0">
                <a:latin typeface="Arial" charset="0"/>
              </a:rPr>
              <a:t>Applying B to high resolution of </a:t>
            </a:r>
            <a:r>
              <a:rPr lang="en-US" altLang="x-none" sz="2400" i="1" dirty="0" err="1" smtClean="0">
                <a:latin typeface="Arial" charset="0"/>
              </a:rPr>
              <a:t>d_cut</a:t>
            </a:r>
            <a:r>
              <a:rPr lang="en-US" altLang="x-none" sz="2400" i="1" dirty="0" smtClean="0">
                <a:latin typeface="Arial" charset="0"/>
              </a:rPr>
              <a:t/>
            </a:r>
            <a:br>
              <a:rPr lang="en-US" altLang="x-none" sz="2400" i="1" dirty="0" smtClean="0">
                <a:latin typeface="Arial" charset="0"/>
              </a:rPr>
            </a:br>
            <a:r>
              <a:rPr lang="en-US" altLang="x-none" sz="2400" i="1" dirty="0">
                <a:latin typeface="Arial" charset="0"/>
              </a:rPr>
              <a:t/>
            </a:r>
            <a:br>
              <a:rPr lang="en-US" altLang="x-none" sz="2400" i="1" dirty="0">
                <a:latin typeface="Arial" charset="0"/>
              </a:rPr>
            </a:br>
            <a:r>
              <a:rPr lang="en-US" altLang="x-none" sz="2400" i="1" dirty="0" smtClean="0">
                <a:latin typeface="Arial" charset="0"/>
              </a:rPr>
              <a:t>Choice of B based on maximizing </a:t>
            </a:r>
            <a:r>
              <a:rPr lang="en-US" altLang="x-none" sz="2400" i="1" dirty="0" smtClean="0">
                <a:solidFill>
                  <a:srgbClr val="C00000"/>
                </a:solidFill>
                <a:latin typeface="Arial" charset="0"/>
              </a:rPr>
              <a:t>adjusted surface area</a:t>
            </a:r>
            <a:r>
              <a:rPr lang="en-US" altLang="x-none" sz="2400" b="1" i="1" dirty="0" smtClean="0">
                <a:solidFill>
                  <a:srgbClr val="C00000"/>
                </a:solidFill>
                <a:latin typeface="Arial" charset="0"/>
              </a:rPr>
              <a:t/>
            </a:r>
            <a:br>
              <a:rPr lang="en-US" altLang="x-none" sz="2400" b="1" i="1" dirty="0" smtClean="0">
                <a:solidFill>
                  <a:srgbClr val="C00000"/>
                </a:solidFill>
                <a:latin typeface="Arial" charset="0"/>
              </a:rPr>
            </a:br>
            <a:r>
              <a:rPr lang="en-US" altLang="x-none" sz="1800" b="1" i="1" dirty="0">
                <a:solidFill>
                  <a:srgbClr val="C00000"/>
                </a:solidFill>
                <a:latin typeface="Arial" charset="0"/>
              </a:rPr>
              <a:t/>
            </a:r>
            <a:br>
              <a:rPr lang="en-US" altLang="x-none" sz="1800" b="1" i="1" dirty="0">
                <a:solidFill>
                  <a:srgbClr val="C00000"/>
                </a:solidFill>
                <a:latin typeface="Arial" charset="0"/>
              </a:rPr>
            </a:br>
            <a:r>
              <a:rPr lang="en-US" altLang="x-none" sz="1800" i="1" dirty="0" smtClean="0">
                <a:solidFill>
                  <a:srgbClr val="C00000"/>
                </a:solidFill>
                <a:latin typeface="Arial" charset="0"/>
              </a:rPr>
              <a:t>Mean improvement: +0.016</a:t>
            </a:r>
            <a:endParaRPr lang="en-US" altLang="x-none" sz="1800" i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6845808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70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>
          <a:xfrm>
            <a:off x="6851904" y="0"/>
            <a:ext cx="2292096" cy="6342927"/>
          </a:xfrm>
        </p:spPr>
        <p:txBody>
          <a:bodyPr/>
          <a:lstStyle/>
          <a:p>
            <a:r>
              <a:rPr lang="en-US" altLang="x-none" sz="3200" i="1" dirty="0">
                <a:latin typeface="Arial" charset="0"/>
              </a:rPr>
              <a:t/>
            </a:r>
            <a:br>
              <a:rPr lang="en-US" altLang="x-none" sz="3200" i="1" dirty="0">
                <a:latin typeface="Arial" charset="0"/>
              </a:rPr>
            </a:br>
            <a:r>
              <a:rPr lang="en-US" altLang="x-none" sz="2400" i="1" dirty="0" smtClean="0">
                <a:latin typeface="Arial" charset="0"/>
              </a:rPr>
              <a:t>Sharpening with </a:t>
            </a:r>
            <a:r>
              <a:rPr lang="en-US" altLang="x-none" sz="2400" i="1" dirty="0" smtClean="0">
                <a:solidFill>
                  <a:srgbClr val="C00000"/>
                </a:solidFill>
                <a:latin typeface="Arial" charset="0"/>
              </a:rPr>
              <a:t>model</a:t>
            </a:r>
            <a:r>
              <a:rPr lang="en-US" altLang="x-none" sz="2400" i="1" dirty="0" smtClean="0">
                <a:latin typeface="Arial" charset="0"/>
              </a:rPr>
              <a:t> based on resolution-dependent FSC</a:t>
            </a:r>
            <a:br>
              <a:rPr lang="en-US" altLang="x-none" sz="2400" i="1" dirty="0" smtClean="0">
                <a:latin typeface="Arial" charset="0"/>
              </a:rPr>
            </a:br>
            <a:r>
              <a:rPr lang="en-US" altLang="x-none" sz="1800" b="1" i="1" dirty="0">
                <a:solidFill>
                  <a:srgbClr val="C00000"/>
                </a:solidFill>
                <a:latin typeface="Arial" charset="0"/>
              </a:rPr>
              <a:t/>
            </a:r>
            <a:br>
              <a:rPr lang="en-US" altLang="x-none" sz="1800" b="1" i="1" dirty="0">
                <a:solidFill>
                  <a:srgbClr val="C00000"/>
                </a:solidFill>
                <a:latin typeface="Arial" charset="0"/>
              </a:rPr>
            </a:br>
            <a:r>
              <a:rPr lang="en-US" altLang="x-none" sz="1800" i="1" dirty="0">
                <a:solidFill>
                  <a:srgbClr val="C00000"/>
                </a:solidFill>
                <a:latin typeface="Arial" charset="0"/>
              </a:rPr>
              <a:t>Mean improvement: </a:t>
            </a:r>
            <a:r>
              <a:rPr lang="en-US" altLang="x-none" sz="1800" i="1" dirty="0" smtClean="0">
                <a:solidFill>
                  <a:srgbClr val="C00000"/>
                </a:solidFill>
                <a:latin typeface="Arial" charset="0"/>
              </a:rPr>
              <a:t>+0.017</a:t>
            </a:r>
            <a:endParaRPr lang="en-US" altLang="x-none" sz="1800" i="1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6851904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72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 txBox="1">
            <a:spLocks/>
          </p:cNvSpPr>
          <p:nvPr/>
        </p:nvSpPr>
        <p:spPr bwMode="auto">
          <a:xfrm>
            <a:off x="647700" y="1384300"/>
            <a:ext cx="75057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 dirty="0" smtClean="0">
                <a:solidFill>
                  <a:srgbClr val="0000FF"/>
                </a:solidFill>
                <a:ea typeface="ヒラギノ角ゴ ProN W3" charset="-128"/>
              </a:rPr>
              <a:t>Finding </a:t>
            </a:r>
            <a:r>
              <a:rPr lang="en-US" altLang="x-none" sz="2800" dirty="0">
                <a:solidFill>
                  <a:srgbClr val="0000FF"/>
                </a:solidFill>
                <a:ea typeface="ヒラギノ角ゴ ProN W3" charset="-128"/>
              </a:rPr>
              <a:t>the unique part of a map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800" dirty="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  <a:t>Automatic map sharpening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800" dirty="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  <a:t>Model building and refinement</a:t>
            </a:r>
            <a:b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</a:br>
            <a:endParaRPr lang="en-US" altLang="x-none" sz="2800" dirty="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  <a:t>Automated interpretation of </a:t>
            </a:r>
            <a:r>
              <a:rPr lang="en-US" altLang="x-none" sz="2800" dirty="0" err="1">
                <a:solidFill>
                  <a:srgbClr val="660066"/>
                </a:solidFill>
                <a:ea typeface="ヒラギノ角ゴ ProN W3" charset="-128"/>
              </a:rPr>
              <a:t>cryo</a:t>
            </a:r>
            <a: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  <a:t>-EM maps</a:t>
            </a:r>
          </a:p>
        </p:txBody>
      </p:sp>
      <p:sp>
        <p:nvSpPr>
          <p:cNvPr id="8192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69900"/>
            <a:ext cx="8915400" cy="762000"/>
          </a:xfrm>
        </p:spPr>
        <p:txBody>
          <a:bodyPr/>
          <a:lstStyle/>
          <a:p>
            <a:pPr eaLnBrk="1" hangingPunct="1"/>
            <a:r>
              <a:rPr lang="en-US" altLang="x-none" sz="2800" dirty="0">
                <a:latin typeface="Gill Sans" charset="0"/>
                <a:ea typeface="ヒラギノ角ゴ ProN W3" charset="-128"/>
              </a:rPr>
              <a:t>Model-building using </a:t>
            </a:r>
            <a:r>
              <a:rPr lang="en-US" altLang="x-none" sz="2800" dirty="0" err="1">
                <a:latin typeface="Gill Sans" charset="0"/>
                <a:ea typeface="ヒラギノ角ゴ ProN W3" charset="-128"/>
              </a:rPr>
              <a:t>cryo</a:t>
            </a:r>
            <a:r>
              <a:rPr lang="en-US" altLang="x-none" sz="2800" dirty="0">
                <a:latin typeface="Gill Sans" charset="0"/>
                <a:ea typeface="ヒラギノ角ゴ ProN W3" charset="-128"/>
              </a:rPr>
              <a:t>-EM </a:t>
            </a:r>
            <a:r>
              <a:rPr lang="en-US" altLang="x-none" sz="2800" dirty="0" smtClean="0">
                <a:latin typeface="Gill Sans" charset="0"/>
                <a:ea typeface="ヒラギノ角ゴ ProN W3" charset="-128"/>
              </a:rPr>
              <a:t>maps</a:t>
            </a:r>
            <a:endParaRPr lang="en-US" altLang="x-none" sz="2800" dirty="0">
              <a:latin typeface="Gill Sans" charset="0"/>
              <a:ea typeface="ヒラギノ角ゴ ProN W3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>
          <a:xfrm>
            <a:off x="6851904" y="0"/>
            <a:ext cx="2292096" cy="6342927"/>
          </a:xfrm>
        </p:spPr>
        <p:txBody>
          <a:bodyPr/>
          <a:lstStyle/>
          <a:p>
            <a:r>
              <a:rPr lang="en-US" altLang="x-none" sz="2400" i="1" dirty="0" smtClean="0">
                <a:latin typeface="Arial" charset="0"/>
              </a:rPr>
              <a:t>Local sharpening with </a:t>
            </a:r>
            <a:r>
              <a:rPr lang="en-US" altLang="x-none" sz="2400" i="1" dirty="0" smtClean="0">
                <a:solidFill>
                  <a:srgbClr val="C00000"/>
                </a:solidFill>
                <a:latin typeface="Arial" charset="0"/>
              </a:rPr>
              <a:t>model</a:t>
            </a:r>
            <a:r>
              <a:rPr lang="en-US" altLang="x-none" sz="2400" i="1" dirty="0" smtClean="0">
                <a:latin typeface="Arial" charset="0"/>
              </a:rPr>
              <a:t> based on resolution-dependent FSC</a:t>
            </a:r>
            <a:br>
              <a:rPr lang="en-US" altLang="x-none" sz="2400" i="1" dirty="0" smtClean="0">
                <a:latin typeface="Arial" charset="0"/>
              </a:rPr>
            </a:br>
            <a:r>
              <a:rPr lang="en-US" altLang="x-none" sz="2400" i="1" dirty="0">
                <a:latin typeface="Arial" charset="0"/>
              </a:rPr>
              <a:t/>
            </a:r>
            <a:br>
              <a:rPr lang="en-US" altLang="x-none" sz="2400" i="1" dirty="0">
                <a:latin typeface="Arial" charset="0"/>
              </a:rPr>
            </a:br>
            <a:r>
              <a:rPr lang="en-US" altLang="x-none" sz="2400" i="1" dirty="0" smtClean="0">
                <a:latin typeface="Arial" charset="0"/>
              </a:rPr>
              <a:t>(294 maps included)</a:t>
            </a:r>
            <a:br>
              <a:rPr lang="en-US" altLang="x-none" sz="2400" i="1" dirty="0" smtClean="0">
                <a:latin typeface="Arial" charset="0"/>
              </a:rPr>
            </a:br>
            <a:r>
              <a:rPr lang="en-US" altLang="x-none" sz="1800" b="1" i="1" dirty="0">
                <a:solidFill>
                  <a:srgbClr val="C00000"/>
                </a:solidFill>
                <a:latin typeface="Arial" charset="0"/>
              </a:rPr>
              <a:t/>
            </a:r>
            <a:br>
              <a:rPr lang="en-US" altLang="x-none" sz="1800" b="1" i="1" dirty="0">
                <a:solidFill>
                  <a:srgbClr val="C00000"/>
                </a:solidFill>
                <a:latin typeface="Arial" charset="0"/>
              </a:rPr>
            </a:br>
            <a:r>
              <a:rPr lang="en-US" altLang="x-none" sz="1800" i="1" dirty="0">
                <a:solidFill>
                  <a:srgbClr val="C00000"/>
                </a:solidFill>
                <a:latin typeface="Arial" charset="0"/>
              </a:rPr>
              <a:t>Mean </a:t>
            </a:r>
            <a:r>
              <a:rPr lang="en-US" altLang="x-none" sz="1800" i="1" dirty="0" smtClean="0">
                <a:solidFill>
                  <a:srgbClr val="C00000"/>
                </a:solidFill>
                <a:latin typeface="Arial" charset="0"/>
              </a:rPr>
              <a:t>difference:</a:t>
            </a:r>
            <a:br>
              <a:rPr lang="en-US" altLang="x-none" sz="1800" i="1" dirty="0" smtClean="0">
                <a:solidFill>
                  <a:srgbClr val="C00000"/>
                </a:solidFill>
                <a:latin typeface="Arial" charset="0"/>
              </a:rPr>
            </a:br>
            <a:r>
              <a:rPr lang="en-US" altLang="x-none" sz="1800" i="1" dirty="0" smtClean="0">
                <a:solidFill>
                  <a:srgbClr val="C00000"/>
                </a:solidFill>
                <a:latin typeface="Arial" charset="0"/>
              </a:rPr>
              <a:t> +0.025</a:t>
            </a:r>
            <a:endParaRPr lang="en-US" altLang="x-none" sz="1800" i="1" dirty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64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 txBox="1">
            <a:spLocks/>
          </p:cNvSpPr>
          <p:nvPr/>
        </p:nvSpPr>
        <p:spPr bwMode="auto">
          <a:xfrm>
            <a:off x="647700" y="1384300"/>
            <a:ext cx="75057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x-none" sz="2800" dirty="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  <a:t>Finding the unique part of a map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800" dirty="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  <a:t>Automatic map sharpening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800" dirty="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 dirty="0">
                <a:solidFill>
                  <a:srgbClr val="0000FF"/>
                </a:solidFill>
                <a:ea typeface="ヒラギノ角ゴ ProN W3" charset="-128"/>
              </a:rPr>
              <a:t>Model building and refinement</a:t>
            </a:r>
            <a:br>
              <a:rPr lang="en-US" altLang="x-none" sz="2800" dirty="0">
                <a:solidFill>
                  <a:srgbClr val="0000FF"/>
                </a:solidFill>
                <a:ea typeface="ヒラギノ角ゴ ProN W3" charset="-128"/>
              </a:rPr>
            </a:br>
            <a:endParaRPr lang="en-US" altLang="x-none" sz="2800" dirty="0">
              <a:solidFill>
                <a:srgbClr val="0000FF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  <a:t>Automated interpretation of </a:t>
            </a:r>
            <a:r>
              <a:rPr lang="en-US" altLang="x-none" sz="2800" dirty="0" err="1">
                <a:solidFill>
                  <a:srgbClr val="660066"/>
                </a:solidFill>
                <a:ea typeface="ヒラギノ角ゴ ProN W3" charset="-128"/>
              </a:rPr>
              <a:t>cryo</a:t>
            </a:r>
            <a: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  <a:t>-EM maps</a:t>
            </a:r>
          </a:p>
        </p:txBody>
      </p:sp>
      <p:sp>
        <p:nvSpPr>
          <p:cNvPr id="11981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69900"/>
            <a:ext cx="8915400" cy="762000"/>
          </a:xfrm>
        </p:spPr>
        <p:txBody>
          <a:bodyPr/>
          <a:lstStyle/>
          <a:p>
            <a:pPr eaLnBrk="1" hangingPunct="1"/>
            <a:r>
              <a:rPr lang="en-US" altLang="x-none" sz="2800">
                <a:latin typeface="Gill Sans" charset="0"/>
                <a:ea typeface="ヒラギノ角ゴ ProN W3" charset="-128"/>
              </a:rPr>
              <a:t>Model-building using cryo-EM and crystallographic maps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10600" cy="12192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/>
            </a:r>
            <a:br>
              <a:rPr lang="en-US" sz="2800" dirty="0" smtClean="0">
                <a:ea typeface="ＭＳ Ｐゴシック" charset="0"/>
                <a:cs typeface="ＭＳ Ｐゴシック" charset="0"/>
              </a:rPr>
            </a:br>
            <a:r>
              <a:rPr lang="en-US" sz="2800" b="1" dirty="0" smtClean="0">
                <a:latin typeface="+mn-lt"/>
                <a:ea typeface="ＭＳ Ｐゴシック" charset="0"/>
                <a:cs typeface="ＭＳ Ｐゴシック" charset="0"/>
              </a:rPr>
              <a:t>Model-building strategies</a:t>
            </a:r>
            <a:endParaRPr lang="en-US" sz="2800" b="1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218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altLang="x-none" sz="2400" dirty="0" smtClean="0"/>
              <a:t>Tracing density for main-chain of proteins (tubes of density obtained by variable blurring of map)</a:t>
            </a:r>
            <a:endParaRPr lang="en-US" altLang="x-none" sz="2400" dirty="0"/>
          </a:p>
          <a:p>
            <a:pPr>
              <a:spcAft>
                <a:spcPts val="1200"/>
              </a:spcAft>
            </a:pPr>
            <a:r>
              <a:rPr lang="en-US" altLang="x-none" sz="2400" dirty="0" smtClean="0"/>
              <a:t>Feature identification (helices, strands, RNA helices)</a:t>
            </a:r>
            <a:endParaRPr lang="en-US" altLang="x-none" sz="2400" dirty="0"/>
          </a:p>
          <a:p>
            <a:pPr>
              <a:spcAft>
                <a:spcPts val="1200"/>
              </a:spcAft>
            </a:pPr>
            <a:r>
              <a:rPr lang="en-US" altLang="x-none" sz="2400" dirty="0" smtClean="0"/>
              <a:t>Building into segmented map; building into entire asymmetric unit of map</a:t>
            </a:r>
          </a:p>
          <a:p>
            <a:pPr>
              <a:spcAft>
                <a:spcPts val="1200"/>
              </a:spcAft>
            </a:pPr>
            <a:r>
              <a:rPr lang="en-US" altLang="x-none" sz="2400" dirty="0" smtClean="0"/>
              <a:t>Combination of partial models using density correlation as quality metric</a:t>
            </a:r>
            <a:endParaRPr lang="en-US" altLang="x-none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3" descr="3j6b_chainI_trac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5410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altLang="x-none" sz="2800" dirty="0"/>
              <a:t>Chain </a:t>
            </a:r>
            <a:r>
              <a:rPr lang="en-US" altLang="x-none" sz="2800" dirty="0" smtClean="0"/>
              <a:t>tracing after variable map blurring</a:t>
            </a:r>
            <a:r>
              <a:rPr lang="en-US" altLang="x-none" sz="2800" dirty="0"/>
              <a:t/>
            </a:r>
            <a:br>
              <a:rPr lang="en-US" altLang="x-none" sz="2800" dirty="0"/>
            </a:br>
            <a:r>
              <a:rPr lang="en-US" altLang="x-none" sz="2400" dirty="0"/>
              <a:t>(Chain I, yeast mitochondrial ribosome large subunit, 3.2 </a:t>
            </a:r>
            <a:r>
              <a:rPr lang="en-US" altLang="x-none" sz="2400" dirty="0" err="1"/>
              <a:t>Å</a:t>
            </a:r>
            <a:r>
              <a:rPr lang="en-US" altLang="x-none" sz="2400" dirty="0"/>
              <a:t>, 3j6b)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ter_vs_pdb_main_2015-11-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51" y="990600"/>
            <a:ext cx="5324354" cy="578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itle 1"/>
          <p:cNvSpPr>
            <a:spLocks noGrp="1"/>
          </p:cNvSpPr>
          <p:nvPr>
            <p:ph type="title"/>
          </p:nvPr>
        </p:nvSpPr>
        <p:spPr>
          <a:xfrm>
            <a:off x="416689" y="0"/>
            <a:ext cx="9144000" cy="990600"/>
          </a:xfrm>
        </p:spPr>
        <p:txBody>
          <a:bodyPr/>
          <a:lstStyle/>
          <a:p>
            <a:r>
              <a:rPr lang="en-US" sz="2400" kern="1200" dirty="0">
                <a:solidFill>
                  <a:srgbClr val="000000"/>
                </a:solidFill>
                <a:latin typeface="Arial" charset="0"/>
              </a:rPr>
              <a:t>R</a:t>
            </a:r>
            <a:r>
              <a:rPr lang="en-US" sz="2400" kern="1200" dirty="0" smtClean="0">
                <a:solidFill>
                  <a:srgbClr val="000000"/>
                </a:solidFill>
                <a:latin typeface="Arial" charset="0"/>
              </a:rPr>
              <a:t>efinement with secondary-structure restraints (pink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sz="2400" kern="12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kern="12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400" kern="1200" dirty="0" smtClean="0">
                <a:solidFill>
                  <a:srgbClr val="000000"/>
                </a:solidFill>
                <a:latin typeface="Arial" charset="0"/>
              </a:rPr>
              <a:t>Deposited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</a:rPr>
              <a:t>model (green</a:t>
            </a:r>
            <a:r>
              <a:rPr lang="en-US" sz="2400" kern="12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2400" kern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9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map_2_prote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349500"/>
            <a:ext cx="4154488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6" name="Picture 3" descr="map_2_rn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324100"/>
            <a:ext cx="41783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itle 1"/>
          <p:cNvSpPr txBox="1">
            <a:spLocks/>
          </p:cNvSpPr>
          <p:nvPr/>
        </p:nvSpPr>
        <p:spPr bwMode="auto">
          <a:xfrm>
            <a:off x="698500" y="1816100"/>
            <a:ext cx="314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s-IS" altLang="x-none" sz="2400" i="1">
                <a:solidFill>
                  <a:srgbClr val="000000"/>
                </a:solidFill>
                <a:ea typeface="ヒラギノ角ゴ ProN W3" charset="-128"/>
              </a:rPr>
              <a:t>…as protein</a:t>
            </a:r>
            <a:endParaRPr lang="en-US" altLang="x-none" sz="2400" i="1">
              <a:solidFill>
                <a:srgbClr val="000000"/>
              </a:solidFill>
              <a:ea typeface="ヒラギノ角ゴ ProN W3" charset="-128"/>
            </a:endParaRPr>
          </a:p>
        </p:txBody>
      </p:sp>
      <p:sp>
        <p:nvSpPr>
          <p:cNvPr id="144388" name="Title 1"/>
          <p:cNvSpPr txBox="1">
            <a:spLocks/>
          </p:cNvSpPr>
          <p:nvPr/>
        </p:nvSpPr>
        <p:spPr bwMode="auto">
          <a:xfrm>
            <a:off x="5118100" y="1816100"/>
            <a:ext cx="314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s-IS" altLang="x-none" sz="2400" i="1">
                <a:solidFill>
                  <a:srgbClr val="000000"/>
                </a:solidFill>
                <a:ea typeface="ヒラギノ角ゴ ProN W3" charset="-128"/>
              </a:rPr>
              <a:t>…as RNA</a:t>
            </a:r>
            <a:endParaRPr lang="en-US" altLang="x-none" sz="2400" i="1">
              <a:solidFill>
                <a:srgbClr val="000000"/>
              </a:solidFill>
              <a:ea typeface="ヒラギノ角ゴ ProN W3" charset="-128"/>
            </a:endParaRPr>
          </a:p>
        </p:txBody>
      </p:sp>
      <p:sp>
        <p:nvSpPr>
          <p:cNvPr id="144389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64500" cy="1143000"/>
          </a:xfrm>
        </p:spPr>
        <p:txBody>
          <a:bodyPr/>
          <a:lstStyle/>
          <a:p>
            <a:r>
              <a:rPr lang="en-US" altLang="x-none" sz="2800" i="1" dirty="0" smtClean="0">
                <a:latin typeface="Arial" charset="0"/>
              </a:rPr>
              <a:t>Identifying </a:t>
            </a:r>
            <a:r>
              <a:rPr lang="en-US" altLang="x-none" sz="2800" i="1" dirty="0">
                <a:latin typeface="Arial" charset="0"/>
              </a:rPr>
              <a:t>what is protein and what is </a:t>
            </a:r>
            <a:r>
              <a:rPr lang="en-US" altLang="x-none" sz="2800" i="1" dirty="0" smtClean="0">
                <a:latin typeface="Arial" charset="0"/>
              </a:rPr>
              <a:t>RNA using density correlation</a:t>
            </a:r>
            <a:endParaRPr lang="en-US" altLang="x-none" sz="2800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5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 txBox="1">
            <a:spLocks/>
          </p:cNvSpPr>
          <p:nvPr/>
        </p:nvSpPr>
        <p:spPr bwMode="auto">
          <a:xfrm>
            <a:off x="647700" y="1384300"/>
            <a:ext cx="75057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x-none" sz="2400">
              <a:solidFill>
                <a:schemeClr val="tx2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>
                <a:solidFill>
                  <a:srgbClr val="660066"/>
                </a:solidFill>
                <a:ea typeface="ヒラギノ角ゴ ProN W3" charset="-128"/>
              </a:rPr>
              <a:t>Are X-ray and cryo-EM maps the same?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80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>
                <a:solidFill>
                  <a:srgbClr val="660066"/>
                </a:solidFill>
                <a:ea typeface="ヒラギノ角ゴ ProN W3" charset="-128"/>
              </a:rPr>
              <a:t>Finding the unique part of a map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80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>
                <a:solidFill>
                  <a:srgbClr val="660066"/>
                </a:solidFill>
                <a:ea typeface="ヒラギノ角ゴ ProN W3" charset="-128"/>
              </a:rPr>
              <a:t>Automatic map sharpening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80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>
                <a:solidFill>
                  <a:srgbClr val="660066"/>
                </a:solidFill>
                <a:ea typeface="ヒラギノ角ゴ ProN W3" charset="-128"/>
              </a:rPr>
              <a:t>Model building and refinement</a:t>
            </a:r>
            <a:br>
              <a:rPr lang="en-US" altLang="x-none" sz="2800">
                <a:solidFill>
                  <a:srgbClr val="660066"/>
                </a:solidFill>
                <a:ea typeface="ヒラギノ角ゴ ProN W3" charset="-128"/>
              </a:rPr>
            </a:br>
            <a:endParaRPr lang="en-US" altLang="x-none" sz="280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>
                <a:solidFill>
                  <a:srgbClr val="0000FF"/>
                </a:solidFill>
                <a:ea typeface="ヒラギノ角ゴ ProN W3" charset="-128"/>
              </a:rPr>
              <a:t>Automated interpretation of cryo-EM maps</a:t>
            </a:r>
          </a:p>
        </p:txBody>
      </p:sp>
      <p:sp>
        <p:nvSpPr>
          <p:cNvPr id="14643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69900"/>
            <a:ext cx="8915400" cy="762000"/>
          </a:xfrm>
        </p:spPr>
        <p:txBody>
          <a:bodyPr/>
          <a:lstStyle/>
          <a:p>
            <a:pPr eaLnBrk="1" hangingPunct="1"/>
            <a:r>
              <a:rPr lang="en-US" altLang="x-none" sz="2800">
                <a:latin typeface="Gill Sans" charset="0"/>
                <a:ea typeface="ヒラギノ角ゴ ProN W3" charset="-128"/>
              </a:rPr>
              <a:t>Model-building using cryo-EM and crystallographic maps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125638"/>
          </a:xfrm>
        </p:spPr>
        <p:txBody>
          <a:bodyPr/>
          <a:lstStyle/>
          <a:p>
            <a:r>
              <a:rPr lang="en-US" altLang="x-none" sz="3200" dirty="0">
                <a:solidFill>
                  <a:srgbClr val="000090"/>
                </a:solidFill>
                <a:latin typeface="Arial" charset="0"/>
              </a:rPr>
              <a:t>Strategy for </a:t>
            </a:r>
            <a:r>
              <a:rPr lang="en-US" altLang="x-none" sz="3200" dirty="0" err="1">
                <a:solidFill>
                  <a:srgbClr val="000090"/>
                </a:solidFill>
                <a:latin typeface="Arial" charset="0"/>
              </a:rPr>
              <a:t>cryo</a:t>
            </a:r>
            <a:r>
              <a:rPr lang="en-US" altLang="x-none" sz="3200" dirty="0">
                <a:solidFill>
                  <a:srgbClr val="000090"/>
                </a:solidFill>
                <a:latin typeface="Arial" charset="0"/>
              </a:rPr>
              <a:t>-EM map interpretation</a:t>
            </a:r>
            <a:br>
              <a:rPr lang="en-US" altLang="x-none" sz="3200" dirty="0">
                <a:solidFill>
                  <a:srgbClr val="000090"/>
                </a:solidFill>
                <a:latin typeface="Arial" charset="0"/>
              </a:rPr>
            </a:br>
            <a:r>
              <a:rPr lang="en-US" altLang="x-none" sz="2000" i="1" dirty="0" err="1" smtClean="0">
                <a:solidFill>
                  <a:srgbClr val="000090"/>
                </a:solidFill>
                <a:latin typeface="Arial" charset="0"/>
              </a:rPr>
              <a:t>phenix.map_to_model</a:t>
            </a:r>
            <a:r>
              <a:rPr lang="en-US" altLang="x-none" sz="2000" i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altLang="x-none" sz="2000" i="1" dirty="0" err="1">
                <a:solidFill>
                  <a:srgbClr val="000090"/>
                </a:solidFill>
                <a:latin typeface="Arial" charset="0"/>
              </a:rPr>
              <a:t>map.mrc</a:t>
            </a:r>
            <a:r>
              <a:rPr lang="en-US" altLang="x-none" sz="2000" i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altLang="x-none" sz="2000" i="1" dirty="0" err="1">
                <a:solidFill>
                  <a:srgbClr val="000090"/>
                </a:solidFill>
                <a:latin typeface="Arial" charset="0"/>
              </a:rPr>
              <a:t>seq.dat</a:t>
            </a:r>
            <a:r>
              <a:rPr lang="en-US" altLang="x-none" sz="2000" i="1" dirty="0">
                <a:solidFill>
                  <a:srgbClr val="000090"/>
                </a:solidFill>
                <a:latin typeface="Arial" charset="0"/>
              </a:rPr>
              <a:t> resolution=2.9 </a:t>
            </a:r>
            <a:r>
              <a:rPr lang="en-US" altLang="x-none" sz="2000" i="1" dirty="0" err="1" smtClean="0">
                <a:solidFill>
                  <a:srgbClr val="000090"/>
                </a:solidFill>
                <a:latin typeface="Arial" charset="0"/>
              </a:rPr>
              <a:t>nproc</a:t>
            </a:r>
            <a:r>
              <a:rPr lang="en-US" altLang="x-none" sz="2000" i="1" dirty="0" smtClean="0">
                <a:solidFill>
                  <a:srgbClr val="000090"/>
                </a:solidFill>
                <a:latin typeface="Arial" charset="0"/>
              </a:rPr>
              <a:t>=30</a:t>
            </a:r>
            <a:br>
              <a:rPr lang="en-US" altLang="x-none" sz="2000" i="1" dirty="0" smtClean="0">
                <a:solidFill>
                  <a:srgbClr val="000090"/>
                </a:solidFill>
                <a:latin typeface="Arial" charset="0"/>
              </a:rPr>
            </a:br>
            <a:r>
              <a:rPr lang="en-US" altLang="x-none" sz="2000" i="1" dirty="0" smtClean="0">
                <a:solidFill>
                  <a:srgbClr val="C00000"/>
                </a:solidFill>
                <a:latin typeface="Arial" charset="0"/>
              </a:rPr>
              <a:t>All tools available in current nightly builds of </a:t>
            </a:r>
            <a:r>
              <a:rPr lang="en-US" altLang="x-none" sz="2000" i="1" dirty="0" err="1" smtClean="0">
                <a:solidFill>
                  <a:srgbClr val="C00000"/>
                </a:solidFill>
                <a:latin typeface="Arial" charset="0"/>
              </a:rPr>
              <a:t>Phenix</a:t>
            </a:r>
            <a:endParaRPr lang="en-US" altLang="x-none" sz="2000" i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87042" name="Content Placeholder 2"/>
          <p:cNvSpPr>
            <a:spLocks noGrp="1"/>
          </p:cNvSpPr>
          <p:nvPr>
            <p:ph idx="1"/>
          </p:nvPr>
        </p:nvSpPr>
        <p:spPr>
          <a:xfrm>
            <a:off x="635000" y="1473200"/>
            <a:ext cx="7797800" cy="5118100"/>
          </a:xfrm>
        </p:spPr>
        <p:txBody>
          <a:bodyPr/>
          <a:lstStyle/>
          <a:p>
            <a:pPr marL="0" indent="0">
              <a:spcAft>
                <a:spcPts val="1200"/>
              </a:spcAft>
              <a:buFontTx/>
              <a:buNone/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Create optimal map showing just the molecule</a:t>
            </a:r>
          </a:p>
          <a:p>
            <a:pPr marL="54864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Sharpen or blur the map to maximize clarity</a:t>
            </a:r>
          </a:p>
          <a:p>
            <a:pPr marL="54864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Cut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out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density for the molecule </a:t>
            </a:r>
          </a:p>
          <a:p>
            <a:pPr marL="54864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Identify compact, connected asymmetric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unit of the map</a:t>
            </a:r>
          </a:p>
          <a:p>
            <a:pPr marL="0" indent="0">
              <a:spcAft>
                <a:spcPts val="1200"/>
              </a:spcAft>
              <a:buFontTx/>
              <a:buNone/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Build model</a:t>
            </a:r>
          </a:p>
          <a:p>
            <a:pPr marL="54864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Protein, RNA, DNA</a:t>
            </a:r>
          </a:p>
          <a:p>
            <a:pPr marL="54864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dirty="0">
                <a:ea typeface="ＭＳ Ｐゴシック" charset="0"/>
                <a:cs typeface="ＭＳ Ｐゴシック" charset="0"/>
              </a:rPr>
              <a:t>T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racing of connected density, identification of features, </a:t>
            </a:r>
            <a:r>
              <a:rPr lang="mr-IN" sz="2000" dirty="0" smtClean="0">
                <a:ea typeface="ＭＳ Ｐゴシック" charset="0"/>
                <a:cs typeface="ＭＳ Ｐゴシック" charset="0"/>
              </a:rPr>
              <a:t>…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(add your methods)</a:t>
            </a:r>
          </a:p>
          <a:p>
            <a:pPr marL="54864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Identify sequence alignment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marL="0" indent="0">
              <a:spcAft>
                <a:spcPts val="1200"/>
              </a:spcAft>
              <a:buFontTx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Idealize secondary structure and refine</a:t>
            </a:r>
          </a:p>
          <a:p>
            <a:pPr marL="0" indent="0">
              <a:spcAft>
                <a:spcPts val="1200"/>
              </a:spcAft>
              <a:buFontTx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Assemble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Protein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/RNA/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DNA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0" indent="0">
              <a:spcAft>
                <a:spcPts val="1200"/>
              </a:spcAft>
              <a:buFontTx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Apply molecular symmetry and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refine full model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 txBox="1">
            <a:spLocks/>
          </p:cNvSpPr>
          <p:nvPr/>
        </p:nvSpPr>
        <p:spPr bwMode="auto">
          <a:xfrm>
            <a:off x="-101600" y="6489700"/>
            <a:ext cx="632460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000" b="1" i="1">
                <a:solidFill>
                  <a:schemeClr val="tx2"/>
                </a:solidFill>
                <a:ea typeface="ヒラギノ角ゴ ProN W3" charset="-128"/>
              </a:rPr>
              <a:t>phenix.map_to_model</a:t>
            </a:r>
          </a:p>
        </p:txBody>
      </p:sp>
      <p:sp>
        <p:nvSpPr>
          <p:cNvPr id="150530" name="Title 1"/>
          <p:cNvSpPr txBox="1">
            <a:spLocks/>
          </p:cNvSpPr>
          <p:nvPr/>
        </p:nvSpPr>
        <p:spPr bwMode="auto">
          <a:xfrm>
            <a:off x="7569200" y="152400"/>
            <a:ext cx="1574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Anthrax toxin protective antigen pore at 2.9 Å</a:t>
            </a:r>
            <a:b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</a:b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/>
            </a:r>
            <a:b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</a:b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/>
            </a:r>
            <a:b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</a:b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7-fold symmetry</a:t>
            </a:r>
            <a:b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</a:b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/>
            </a:r>
            <a:b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</a:b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Data from Jiang et al., 2015</a:t>
            </a:r>
          </a:p>
        </p:txBody>
      </p:sp>
      <p:pic>
        <p:nvPicPr>
          <p:cNvPr id="150531" name="Picture 1" descr="3j9c_trac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1" descr="emd_277_dens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6529388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Title 1"/>
          <p:cNvSpPr>
            <a:spLocks noGrp="1"/>
          </p:cNvSpPr>
          <p:nvPr>
            <p:ph type="title"/>
          </p:nvPr>
        </p:nvSpPr>
        <p:spPr>
          <a:xfrm>
            <a:off x="6375400" y="0"/>
            <a:ext cx="2768600" cy="4991100"/>
          </a:xfrm>
        </p:spPr>
        <p:txBody>
          <a:bodyPr/>
          <a:lstStyle/>
          <a:p>
            <a:r>
              <a:rPr lang="en-US" altLang="x-none" sz="3200">
                <a:latin typeface="Arial" charset="0"/>
              </a:rPr>
              <a:t>Gamma-secretase at 4.5 Å</a:t>
            </a:r>
            <a:br>
              <a:rPr lang="en-US" altLang="x-none" sz="3200">
                <a:latin typeface="Arial" charset="0"/>
              </a:rPr>
            </a:br>
            <a:r>
              <a:rPr lang="en-US" altLang="x-none" sz="2800">
                <a:latin typeface="Arial" charset="0"/>
              </a:rPr>
              <a:t>(emd_2677)</a:t>
            </a:r>
            <a:br>
              <a:rPr lang="en-US" altLang="x-none" sz="2800">
                <a:latin typeface="Arial" charset="0"/>
              </a:rPr>
            </a:br>
            <a:r>
              <a:rPr lang="en-US" altLang="x-none" sz="3200">
                <a:latin typeface="Arial" charset="0"/>
              </a:rPr>
              <a:t/>
            </a:r>
            <a:br>
              <a:rPr lang="en-US" altLang="x-none" sz="3200">
                <a:latin typeface="Arial" charset="0"/>
              </a:rPr>
            </a:br>
            <a:endParaRPr lang="en-US" altLang="x-none" sz="24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6324600" y="0"/>
            <a:ext cx="2819400" cy="6451600"/>
          </a:xfrm>
        </p:spPr>
        <p:txBody>
          <a:bodyPr/>
          <a:lstStyle/>
          <a:p>
            <a:r>
              <a:rPr lang="en-US" altLang="x-none" sz="2400">
                <a:latin typeface="Arial" charset="0"/>
              </a:rPr>
              <a:t>Anthrax toxin protective antigen pore at 2.9 Å</a:t>
            </a:r>
            <a:br>
              <a:rPr lang="en-US" altLang="x-none" sz="24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/>
            </a:r>
            <a:br>
              <a:rPr lang="en-US" altLang="x-none" sz="24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/>
            </a:r>
            <a:br>
              <a:rPr lang="en-US" altLang="x-none" sz="24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>7-fold symmetry</a:t>
            </a:r>
            <a:br>
              <a:rPr lang="en-US" altLang="x-none" sz="24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/>
            </a:r>
            <a:br>
              <a:rPr lang="en-US" altLang="x-none" sz="24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>Jiang et al., 2015</a:t>
            </a:r>
            <a:br>
              <a:rPr lang="en-US" altLang="x-none" sz="24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/>
            </a:r>
            <a:br>
              <a:rPr lang="en-US" altLang="x-none" sz="24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/>
            </a:r>
            <a:br>
              <a:rPr lang="en-US" altLang="x-none" sz="24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/>
            </a:r>
            <a:br>
              <a:rPr lang="en-US" altLang="x-none" sz="24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/>
            </a:r>
            <a:br>
              <a:rPr lang="en-US" altLang="x-none" sz="24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/>
            </a:r>
            <a:br>
              <a:rPr lang="en-US" altLang="x-none" sz="2400">
                <a:latin typeface="Arial" charset="0"/>
              </a:rPr>
            </a:br>
            <a:r>
              <a:rPr lang="en-US" altLang="en-US" sz="2400" i="1">
                <a:latin typeface="Arial" charset="0"/>
              </a:rPr>
              <a:t>“</a:t>
            </a:r>
            <a:r>
              <a:rPr lang="en-US" altLang="x-none" sz="2400" i="1">
                <a:latin typeface="Arial" charset="0"/>
              </a:rPr>
              <a:t>where is one chain?</a:t>
            </a:r>
            <a:r>
              <a:rPr lang="en-US" altLang="en-US" sz="2400" i="1">
                <a:latin typeface="Arial" charset="0"/>
              </a:rPr>
              <a:t>”</a:t>
            </a:r>
            <a:endParaRPr lang="en-US" altLang="x-none" sz="2400" i="1">
              <a:latin typeface="Arial" charset="0"/>
            </a:endParaRPr>
          </a:p>
        </p:txBody>
      </p:sp>
      <p:pic>
        <p:nvPicPr>
          <p:cNvPr id="83970" name="Picture 1" descr="3j9c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6319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emd_287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900"/>
            <a:ext cx="6518275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6375400" y="0"/>
            <a:ext cx="2768600" cy="4991100"/>
          </a:xfrm>
        </p:spPr>
        <p:txBody>
          <a:bodyPr/>
          <a:lstStyle/>
          <a:p>
            <a:r>
              <a:rPr lang="en-US" altLang="x-none" sz="3200">
                <a:latin typeface="Arial" charset="0"/>
              </a:rPr>
              <a:t>Gamma-secretase at 4.5 Å</a:t>
            </a:r>
            <a:br>
              <a:rPr lang="en-US" altLang="x-none" sz="3200">
                <a:latin typeface="Arial" charset="0"/>
              </a:rPr>
            </a:br>
            <a:r>
              <a:rPr lang="en-US" altLang="x-none" sz="3200">
                <a:latin typeface="Arial" charset="0"/>
              </a:rPr>
              <a:t/>
            </a:r>
            <a:br>
              <a:rPr lang="en-US" altLang="x-none" sz="32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>(autobuilt model; emd_2677)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/>
          <p:cNvSpPr>
            <a:spLocks noGrp="1"/>
          </p:cNvSpPr>
          <p:nvPr>
            <p:ph type="title"/>
          </p:nvPr>
        </p:nvSpPr>
        <p:spPr>
          <a:xfrm>
            <a:off x="6375400" y="0"/>
            <a:ext cx="2768600" cy="4991100"/>
          </a:xfrm>
        </p:spPr>
        <p:txBody>
          <a:bodyPr/>
          <a:lstStyle/>
          <a:p>
            <a:r>
              <a:rPr lang="en-US" altLang="x-none" sz="3200">
                <a:latin typeface="Arial" charset="0"/>
              </a:rPr>
              <a:t>..and another Gamma-secretase structure at 3.4 Å</a:t>
            </a:r>
            <a:br>
              <a:rPr lang="en-US" altLang="x-none" sz="3200">
                <a:latin typeface="Arial" charset="0"/>
              </a:rPr>
            </a:br>
            <a:r>
              <a:rPr lang="en-US" altLang="x-none" sz="3200">
                <a:latin typeface="Arial" charset="0"/>
              </a:rPr>
              <a:t/>
            </a:r>
            <a:br>
              <a:rPr lang="en-US" altLang="x-none" sz="32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>(autobuilt model; emd_3061)</a:t>
            </a:r>
          </a:p>
        </p:txBody>
      </p:sp>
      <p:pic>
        <p:nvPicPr>
          <p:cNvPr id="156674" name="Picture 1" descr="emd_306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9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>
            <a:spLocks noGrp="1"/>
          </p:cNvSpPr>
          <p:nvPr>
            <p:ph type="title"/>
          </p:nvPr>
        </p:nvSpPr>
        <p:spPr>
          <a:xfrm>
            <a:off x="6375400" y="0"/>
            <a:ext cx="2768600" cy="4991100"/>
          </a:xfrm>
        </p:spPr>
        <p:txBody>
          <a:bodyPr/>
          <a:lstStyle/>
          <a:p>
            <a:r>
              <a:rPr lang="en-US" altLang="x-none" sz="3200">
                <a:latin typeface="Arial" charset="0"/>
              </a:rPr>
              <a:t>Beta-galactosidase at 2.2 Å</a:t>
            </a:r>
            <a:br>
              <a:rPr lang="en-US" altLang="x-none" sz="3200">
                <a:latin typeface="Arial" charset="0"/>
              </a:rPr>
            </a:br>
            <a:r>
              <a:rPr lang="en-US" altLang="x-none" sz="3200">
                <a:latin typeface="Arial" charset="0"/>
              </a:rPr>
              <a:t/>
            </a:r>
            <a:br>
              <a:rPr lang="en-US" altLang="x-none" sz="3200">
                <a:latin typeface="Arial" charset="0"/>
              </a:rPr>
            </a:br>
            <a:r>
              <a:rPr lang="en-US" altLang="x-none" sz="2400">
                <a:latin typeface="Arial" charset="0"/>
              </a:rPr>
              <a:t>(autobuilt model; emd_2984)</a:t>
            </a:r>
          </a:p>
        </p:txBody>
      </p:sp>
      <p:pic>
        <p:nvPicPr>
          <p:cNvPr id="160770" name="Picture 2" descr="bgal_protein_view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163"/>
            <a:ext cx="6464300" cy="70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/>
          </p:nvPr>
        </p:nvSpPr>
        <p:spPr>
          <a:xfrm>
            <a:off x="6845808" y="-1"/>
            <a:ext cx="2298192" cy="4618299"/>
          </a:xfrm>
        </p:spPr>
        <p:txBody>
          <a:bodyPr/>
          <a:lstStyle/>
          <a:p>
            <a:r>
              <a:rPr lang="en-US" altLang="x-none" sz="2000" b="1" dirty="0" smtClean="0">
                <a:latin typeface="Arial" charset="0"/>
              </a:rPr>
              <a:t>Building 209 unique structures from EMDB/PDB </a:t>
            </a:r>
            <a:br>
              <a:rPr lang="en-US" altLang="x-none" sz="2000" b="1" dirty="0" smtClean="0">
                <a:latin typeface="Arial" charset="0"/>
              </a:rPr>
            </a:br>
            <a:r>
              <a:rPr lang="mr-IN" altLang="x-none" sz="2000" dirty="0" smtClean="0">
                <a:latin typeface="Arial" charset="0"/>
              </a:rPr>
              <a:t>2.2-4.5 </a:t>
            </a:r>
            <a:r>
              <a:rPr lang="mr-IN" altLang="x-none" sz="2000" dirty="0" err="1" smtClean="0">
                <a:latin typeface="Arial" charset="0"/>
              </a:rPr>
              <a:t>Å</a:t>
            </a:r>
            <a:r>
              <a:rPr lang="en-US" altLang="x-none" sz="2000" dirty="0" smtClean="0">
                <a:latin typeface="Arial" charset="0"/>
              </a:rPr>
              <a:t/>
            </a:r>
            <a:br>
              <a:rPr lang="en-US" altLang="x-none" sz="2000" dirty="0" smtClean="0">
                <a:latin typeface="Arial" charset="0"/>
              </a:rPr>
            </a:br>
            <a:r>
              <a:rPr lang="en-US" altLang="x-none" sz="2000" dirty="0">
                <a:latin typeface="Arial" charset="0"/>
              </a:rPr>
              <a:t/>
            </a:r>
            <a:br>
              <a:rPr lang="en-US" altLang="x-none" sz="2000" dirty="0">
                <a:latin typeface="Arial" charset="0"/>
              </a:rPr>
            </a:br>
            <a:r>
              <a:rPr lang="en-US" altLang="x-none" sz="2000" dirty="0" smtClean="0">
                <a:latin typeface="Arial" charset="0"/>
              </a:rPr>
              <a:t>Model accuracy</a:t>
            </a:r>
            <a:r>
              <a:rPr lang="mr-IN" altLang="x-none" sz="2000" b="1" dirty="0">
                <a:latin typeface="Arial" charset="0"/>
              </a:rPr>
              <a:t/>
            </a:r>
            <a:br>
              <a:rPr lang="mr-IN" altLang="x-none" sz="2000" b="1" dirty="0">
                <a:latin typeface="Arial" charset="0"/>
              </a:rPr>
            </a:br>
            <a:endParaRPr lang="en-US" altLang="x-none" sz="2000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5808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62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/>
          </p:nvPr>
        </p:nvSpPr>
        <p:spPr>
          <a:xfrm>
            <a:off x="6845808" y="-1"/>
            <a:ext cx="2298192" cy="4988690"/>
          </a:xfrm>
        </p:spPr>
        <p:txBody>
          <a:bodyPr/>
          <a:lstStyle/>
          <a:p>
            <a:r>
              <a:rPr lang="en-US" altLang="x-none" sz="2000" b="1" dirty="0" smtClean="0">
                <a:latin typeface="Arial" charset="0"/>
              </a:rPr>
              <a:t>Building 209 unique structures from EMDB/PDB </a:t>
            </a:r>
            <a:br>
              <a:rPr lang="en-US" altLang="x-none" sz="2000" b="1" dirty="0" smtClean="0">
                <a:latin typeface="Arial" charset="0"/>
              </a:rPr>
            </a:br>
            <a:r>
              <a:rPr lang="mr-IN" altLang="x-none" sz="2000" dirty="0" smtClean="0">
                <a:latin typeface="Arial" charset="0"/>
              </a:rPr>
              <a:t>2.2-4.5 </a:t>
            </a:r>
            <a:r>
              <a:rPr lang="mr-IN" altLang="x-none" sz="2000" dirty="0" err="1" smtClean="0">
                <a:latin typeface="Arial" charset="0"/>
              </a:rPr>
              <a:t>Å</a:t>
            </a:r>
            <a:r>
              <a:rPr lang="en-US" altLang="x-none" sz="2000" dirty="0" smtClean="0">
                <a:latin typeface="Arial" charset="0"/>
              </a:rPr>
              <a:t/>
            </a:r>
            <a:br>
              <a:rPr lang="en-US" altLang="x-none" sz="2000" dirty="0" smtClean="0">
                <a:latin typeface="Arial" charset="0"/>
              </a:rPr>
            </a:br>
            <a:r>
              <a:rPr lang="en-US" altLang="x-none" sz="2000" dirty="0">
                <a:latin typeface="Arial" charset="0"/>
              </a:rPr>
              <a:t/>
            </a:r>
            <a:br>
              <a:rPr lang="en-US" altLang="x-none" sz="2000" dirty="0">
                <a:latin typeface="Arial" charset="0"/>
              </a:rPr>
            </a:br>
            <a:r>
              <a:rPr lang="en-US" altLang="x-none" sz="2000" dirty="0" smtClean="0">
                <a:latin typeface="Arial" charset="0"/>
              </a:rPr>
              <a:t>Percentage built correctly</a:t>
            </a:r>
            <a:r>
              <a:rPr lang="mr-IN" altLang="x-none" sz="2000" b="1" dirty="0">
                <a:latin typeface="Arial" charset="0"/>
              </a:rPr>
              <a:t/>
            </a:r>
            <a:br>
              <a:rPr lang="mr-IN" altLang="x-none" sz="2000" b="1" dirty="0">
                <a:latin typeface="Arial" charset="0"/>
              </a:rPr>
            </a:br>
            <a:endParaRPr lang="en-US" altLang="x-none" sz="2000" b="1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1904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6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/>
          </p:nvPr>
        </p:nvSpPr>
        <p:spPr>
          <a:xfrm>
            <a:off x="6845808" y="-1"/>
            <a:ext cx="2298192" cy="5521125"/>
          </a:xfrm>
        </p:spPr>
        <p:txBody>
          <a:bodyPr/>
          <a:lstStyle/>
          <a:p>
            <a:r>
              <a:rPr lang="en-US" altLang="x-none" sz="2000" b="1" dirty="0" smtClean="0">
                <a:latin typeface="Arial" charset="0"/>
              </a:rPr>
              <a:t>Building 209 unique structures from EMDB/PDB </a:t>
            </a:r>
            <a:br>
              <a:rPr lang="en-US" altLang="x-none" sz="2000" b="1" dirty="0" smtClean="0">
                <a:latin typeface="Arial" charset="0"/>
              </a:rPr>
            </a:br>
            <a:r>
              <a:rPr lang="mr-IN" altLang="x-none" sz="2000" dirty="0" smtClean="0">
                <a:latin typeface="Arial" charset="0"/>
              </a:rPr>
              <a:t>2.2-4.5 </a:t>
            </a:r>
            <a:r>
              <a:rPr lang="mr-IN" altLang="x-none" sz="2000" dirty="0" err="1" smtClean="0">
                <a:latin typeface="Arial" charset="0"/>
              </a:rPr>
              <a:t>Å</a:t>
            </a:r>
            <a:r>
              <a:rPr lang="en-US" altLang="x-none" sz="2000" dirty="0" smtClean="0">
                <a:latin typeface="Arial" charset="0"/>
              </a:rPr>
              <a:t/>
            </a:r>
            <a:br>
              <a:rPr lang="en-US" altLang="x-none" sz="2000" dirty="0" smtClean="0">
                <a:latin typeface="Arial" charset="0"/>
              </a:rPr>
            </a:br>
            <a:r>
              <a:rPr lang="en-US" altLang="x-none" sz="2000" dirty="0">
                <a:latin typeface="Arial" charset="0"/>
              </a:rPr>
              <a:t/>
            </a:r>
            <a:br>
              <a:rPr lang="en-US" altLang="x-none" sz="2000" dirty="0">
                <a:latin typeface="Arial" charset="0"/>
              </a:rPr>
            </a:br>
            <a:r>
              <a:rPr lang="en-US" altLang="x-none" sz="2000" dirty="0" smtClean="0">
                <a:latin typeface="Arial" charset="0"/>
              </a:rPr>
              <a:t>Model accuracy</a:t>
            </a:r>
            <a:r>
              <a:rPr lang="mr-IN" altLang="x-none" sz="2000" b="1" dirty="0">
                <a:latin typeface="Arial" charset="0"/>
              </a:rPr>
              <a:t/>
            </a:r>
            <a:br>
              <a:rPr lang="mr-IN" altLang="x-none" sz="2000" b="1" dirty="0">
                <a:latin typeface="Arial" charset="0"/>
              </a:rPr>
            </a:br>
            <a:r>
              <a:rPr lang="en-US" altLang="x-none" sz="2000" b="1" dirty="0" smtClean="0">
                <a:latin typeface="Arial" charset="0"/>
              </a:rPr>
              <a:t/>
            </a:r>
            <a:br>
              <a:rPr lang="en-US" altLang="x-none" sz="2000" b="1" dirty="0" smtClean="0">
                <a:latin typeface="Arial" charset="0"/>
              </a:rPr>
            </a:br>
            <a:r>
              <a:rPr lang="en-US" altLang="x-none" sz="2000" b="1" dirty="0" smtClean="0">
                <a:latin typeface="Arial" charset="0"/>
              </a:rPr>
              <a:t>Fully automated vs cutting out map using unique part of model</a:t>
            </a:r>
            <a:endParaRPr lang="en-US" altLang="x-none" sz="2000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6851904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00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/>
          <p:cNvSpPr>
            <a:spLocks noGrp="1"/>
          </p:cNvSpPr>
          <p:nvPr>
            <p:ph type="title"/>
          </p:nvPr>
        </p:nvSpPr>
        <p:spPr>
          <a:xfrm>
            <a:off x="698500" y="241300"/>
            <a:ext cx="8064500" cy="1143000"/>
          </a:xfrm>
        </p:spPr>
        <p:txBody>
          <a:bodyPr/>
          <a:lstStyle/>
          <a:p>
            <a:r>
              <a:rPr lang="en-US" altLang="x-none" sz="3600" dirty="0">
                <a:latin typeface="Arial" charset="0"/>
              </a:rPr>
              <a:t>Perspectives</a:t>
            </a:r>
            <a:r>
              <a:rPr lang="is-IS" altLang="x-none" sz="3600" dirty="0">
                <a:latin typeface="Arial" charset="0"/>
              </a:rPr>
              <a:t>…</a:t>
            </a:r>
            <a:endParaRPr lang="en-US" altLang="x-none" sz="3600" dirty="0">
              <a:latin typeface="Arial" charset="0"/>
            </a:endParaRPr>
          </a:p>
        </p:txBody>
      </p:sp>
      <p:sp>
        <p:nvSpPr>
          <p:cNvPr id="168962" name="Content Placeholder 2"/>
          <p:cNvSpPr>
            <a:spLocks noGrp="1"/>
          </p:cNvSpPr>
          <p:nvPr>
            <p:ph idx="1"/>
          </p:nvPr>
        </p:nvSpPr>
        <p:spPr>
          <a:xfrm>
            <a:off x="685800" y="1270000"/>
            <a:ext cx="7772400" cy="5308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x-none" sz="2400" dirty="0" smtClean="0"/>
              <a:t>Can run automated model-building on a cluster or laptop</a:t>
            </a:r>
          </a:p>
          <a:p>
            <a:pPr>
              <a:spcAft>
                <a:spcPts val="1200"/>
              </a:spcAft>
            </a:pPr>
            <a:r>
              <a:rPr lang="en-US" altLang="x-none" sz="2400" dirty="0" smtClean="0"/>
              <a:t>Takes on average about 350 </a:t>
            </a:r>
            <a:r>
              <a:rPr lang="en-US" altLang="x-none" sz="2400" dirty="0" err="1" smtClean="0"/>
              <a:t>cpu</a:t>
            </a:r>
            <a:r>
              <a:rPr lang="en-US" altLang="x-none" sz="2400" dirty="0" smtClean="0"/>
              <a:t> </a:t>
            </a:r>
            <a:r>
              <a:rPr lang="en-US" altLang="x-none" sz="2400" dirty="0" err="1" smtClean="0"/>
              <a:t>hr</a:t>
            </a:r>
            <a:r>
              <a:rPr lang="en-US" altLang="x-none" sz="2400" dirty="0" smtClean="0"/>
              <a:t> to build </a:t>
            </a:r>
            <a:r>
              <a:rPr lang="en-US" altLang="x-none" sz="2400" smtClean="0"/>
              <a:t>a model with current defaults</a:t>
            </a:r>
            <a:endParaRPr lang="en-US" altLang="x-none" sz="2400" dirty="0" smtClean="0"/>
          </a:p>
          <a:p>
            <a:pPr>
              <a:spcAft>
                <a:spcPts val="1200"/>
              </a:spcAft>
            </a:pPr>
            <a:r>
              <a:rPr lang="en-US" altLang="x-none" sz="2400" dirty="0" smtClean="0"/>
              <a:t> </a:t>
            </a:r>
            <a:r>
              <a:rPr lang="en-US" altLang="x-none" sz="2400" dirty="0"/>
              <a:t>C</a:t>
            </a:r>
            <a:r>
              <a:rPr lang="en-US" altLang="x-none" sz="2400" dirty="0" smtClean="0"/>
              <a:t>an be much faster with slight decrease in coverage (ribosome model in challenge required 422 </a:t>
            </a:r>
            <a:r>
              <a:rPr lang="en-US" altLang="x-none" sz="2400" dirty="0" err="1" smtClean="0"/>
              <a:t>hr</a:t>
            </a:r>
            <a:r>
              <a:rPr lang="en-US" altLang="x-none" sz="24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en-US" altLang="x-none" sz="2400" dirty="0" smtClean="0"/>
              <a:t>Other model-building tools could be added as plug-ins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hape 118"/>
          <p:cNvSpPr>
            <a:spLocks noChangeArrowheads="1"/>
          </p:cNvSpPr>
          <p:nvPr/>
        </p:nvSpPr>
        <p:spPr bwMode="auto">
          <a:xfrm>
            <a:off x="1016000" y="4154488"/>
            <a:ext cx="3681413" cy="1019175"/>
          </a:xfrm>
          <a:prstGeom prst="roundRect">
            <a:avLst>
              <a:gd name="adj" fmla="val 13157"/>
            </a:avLst>
          </a:prstGeom>
          <a:solidFill>
            <a:srgbClr val="B1AF59"/>
          </a:solidFill>
          <a:ln w="25400">
            <a:solidFill>
              <a:srgbClr val="000000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100">
                <a:solidFill>
                  <a:srgbClr val="000000"/>
                </a:solidFill>
                <a:ea typeface="ヒラギノ角ゴ ProN W3" charset="-128"/>
              </a:rPr>
              <a:t>Randy Read, Airlie McCoy, Gabor Bunkoczi, Rob Oeffner, Richard Mifsud, Tristan Croll</a:t>
            </a:r>
          </a:p>
        </p:txBody>
      </p:sp>
      <p:sp>
        <p:nvSpPr>
          <p:cNvPr id="171010" name="Shape 119"/>
          <p:cNvSpPr>
            <a:spLocks noChangeArrowheads="1"/>
          </p:cNvSpPr>
          <p:nvPr/>
        </p:nvSpPr>
        <p:spPr bwMode="auto">
          <a:xfrm>
            <a:off x="4956175" y="1973263"/>
            <a:ext cx="3259138" cy="982662"/>
          </a:xfrm>
          <a:prstGeom prst="roundRect">
            <a:avLst>
              <a:gd name="adj" fmla="val 13634"/>
            </a:avLst>
          </a:prstGeom>
          <a:solidFill>
            <a:srgbClr val="958CB2"/>
          </a:solidFill>
          <a:ln w="25400">
            <a:solidFill>
              <a:srgbClr val="000000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100">
                <a:solidFill>
                  <a:srgbClr val="000000"/>
                </a:solidFill>
                <a:ea typeface="ヒラギノ角ゴ ProN W3" charset="-128"/>
              </a:rPr>
              <a:t>Tom Terwilliger, Li-Wei Hung</a:t>
            </a:r>
          </a:p>
        </p:txBody>
      </p:sp>
      <p:sp>
        <p:nvSpPr>
          <p:cNvPr id="171011" name="Shape 120"/>
          <p:cNvSpPr>
            <a:spLocks noGrp="1"/>
          </p:cNvSpPr>
          <p:nvPr>
            <p:ph type="title"/>
          </p:nvPr>
        </p:nvSpPr>
        <p:spPr>
          <a:xfrm>
            <a:off x="554038" y="187325"/>
            <a:ext cx="8035925" cy="625475"/>
          </a:xfrm>
        </p:spPr>
        <p:txBody>
          <a:bodyPr/>
          <a:lstStyle/>
          <a:p>
            <a:r>
              <a:rPr lang="en-US" altLang="x-none" sz="2400">
                <a:latin typeface="Gill Sans" charset="0"/>
                <a:ea typeface="ヒラギノ角ゴ ProN W3" charset="-128"/>
              </a:rPr>
              <a:t>The Phenix Project</a:t>
            </a:r>
          </a:p>
        </p:txBody>
      </p:sp>
      <p:sp>
        <p:nvSpPr>
          <p:cNvPr id="171012" name="Shape 121"/>
          <p:cNvSpPr>
            <a:spLocks noChangeArrowheads="1"/>
          </p:cNvSpPr>
          <p:nvPr/>
        </p:nvSpPr>
        <p:spPr bwMode="auto">
          <a:xfrm>
            <a:off x="1890713" y="5613400"/>
            <a:ext cx="29940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200" i="1">
                <a:ea typeface="ヒラギノ角ゴ ProN W3" charset="-128"/>
              </a:rPr>
              <a:t>An NIH/NIGMS funded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200" i="1">
                <a:ea typeface="ヒラギノ角ゴ ProN W3" charset="-128"/>
              </a:rPr>
              <a:t>Program Project</a:t>
            </a:r>
          </a:p>
        </p:txBody>
      </p:sp>
      <p:sp>
        <p:nvSpPr>
          <p:cNvPr id="171013" name="Shape 122"/>
          <p:cNvSpPr>
            <a:spLocks noChangeArrowheads="1"/>
          </p:cNvSpPr>
          <p:nvPr/>
        </p:nvSpPr>
        <p:spPr bwMode="auto">
          <a:xfrm>
            <a:off x="588963" y="1249363"/>
            <a:ext cx="4037012" cy="1760537"/>
          </a:xfrm>
          <a:prstGeom prst="roundRect">
            <a:avLst>
              <a:gd name="adj" fmla="val 7616"/>
            </a:avLst>
          </a:prstGeom>
          <a:solidFill>
            <a:srgbClr val="6DA8B2"/>
          </a:solidFill>
          <a:ln w="25400">
            <a:solidFill>
              <a:srgbClr val="000000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100">
                <a:solidFill>
                  <a:srgbClr val="000000"/>
                </a:solidFill>
                <a:ea typeface="ヒラギノ角ゴ ProN W3" charset="-128"/>
              </a:rPr>
              <a:t>Paul Adams, Pavel Afonine, Dorothee Leibschner, Nigel Moriarty, Nicholas Sauter, Oleg Sobolev, Billy Poon</a:t>
            </a:r>
          </a:p>
        </p:txBody>
      </p:sp>
      <p:sp>
        <p:nvSpPr>
          <p:cNvPr id="171014" name="Shape 123"/>
          <p:cNvSpPr>
            <a:spLocks noChangeArrowheads="1"/>
          </p:cNvSpPr>
          <p:nvPr/>
        </p:nvSpPr>
        <p:spPr bwMode="auto">
          <a:xfrm>
            <a:off x="992188" y="874713"/>
            <a:ext cx="3200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>
                <a:latin typeface="Gill Sans SemiBold" charset="0"/>
                <a:ea typeface="ヒラギノ角ゴ ProN W3" charset="-128"/>
                <a:sym typeface="Gill Sans SemiBold" charset="0"/>
              </a:rPr>
              <a:t>Lawrence Berkeley Laboratory</a:t>
            </a:r>
          </a:p>
        </p:txBody>
      </p:sp>
      <p:sp>
        <p:nvSpPr>
          <p:cNvPr id="124" name="Shape 124"/>
          <p:cNvSpPr>
            <a:spLocks noChangeArrowheads="1"/>
          </p:cNvSpPr>
          <p:nvPr/>
        </p:nvSpPr>
        <p:spPr bwMode="auto">
          <a:xfrm>
            <a:off x="4857750" y="2759075"/>
            <a:ext cx="1776413" cy="723900"/>
          </a:xfrm>
          <a:prstGeom prst="roundRect">
            <a:avLst>
              <a:gd name="adj" fmla="val 18519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  <a:headEnd/>
            <a:tailEnd/>
          </a:ln>
          <a:effectLst>
            <a:outerShdw blurRad="38100" dist="76201" dir="27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hangingPunct="1">
              <a:defRPr/>
            </a:pPr>
            <a:endParaRPr lang="x-none" altLang="x-none" sz="400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1016" name="Shape 125"/>
          <p:cNvSpPr>
            <a:spLocks noChangeArrowheads="1"/>
          </p:cNvSpPr>
          <p:nvPr/>
        </p:nvSpPr>
        <p:spPr bwMode="auto">
          <a:xfrm>
            <a:off x="4905375" y="1584325"/>
            <a:ext cx="33575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>
                <a:latin typeface="Gill Sans SemiBold" charset="0"/>
                <a:ea typeface="ヒラギノ角ゴ ProN W3" charset="-128"/>
                <a:sym typeface="Gill Sans SemiBold" charset="0"/>
              </a:rPr>
              <a:t>Los Alamos National Laboratory</a:t>
            </a:r>
          </a:p>
        </p:txBody>
      </p:sp>
      <p:sp>
        <p:nvSpPr>
          <p:cNvPr id="126" name="Shape 126"/>
          <p:cNvSpPr>
            <a:spLocks noChangeArrowheads="1"/>
          </p:cNvSpPr>
          <p:nvPr/>
        </p:nvSpPr>
        <p:spPr bwMode="auto">
          <a:xfrm>
            <a:off x="2781300" y="3535363"/>
            <a:ext cx="2027238" cy="554037"/>
          </a:xfrm>
          <a:prstGeom prst="roundRect">
            <a:avLst>
              <a:gd name="adj" fmla="val 24194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  <a:headEnd/>
            <a:tailEnd/>
          </a:ln>
          <a:effectLst>
            <a:outerShdw blurRad="38100" dist="76201" dir="27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hangingPunct="1">
              <a:defRPr/>
            </a:pPr>
            <a:endParaRPr lang="x-none" altLang="x-none" sz="400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1018" name="Shape 127"/>
          <p:cNvSpPr>
            <a:spLocks noChangeArrowheads="1"/>
          </p:cNvSpPr>
          <p:nvPr/>
        </p:nvSpPr>
        <p:spPr bwMode="auto">
          <a:xfrm>
            <a:off x="4983163" y="4330700"/>
            <a:ext cx="3579812" cy="1366838"/>
          </a:xfrm>
          <a:prstGeom prst="roundRect">
            <a:avLst>
              <a:gd name="adj" fmla="val 9806"/>
            </a:avLst>
          </a:prstGeom>
          <a:solidFill>
            <a:srgbClr val="4865B2"/>
          </a:solidFill>
          <a:ln w="25400">
            <a:solidFill>
              <a:srgbClr val="000000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100">
                <a:solidFill>
                  <a:srgbClr val="000000"/>
                </a:solidFill>
                <a:ea typeface="ヒラギノ角ゴ ProN W3" charset="-128"/>
              </a:rPr>
              <a:t>Jane &amp; David Richardson, Chris Williams, Bryan Arendall, Bradley Hintze</a:t>
            </a:r>
          </a:p>
        </p:txBody>
      </p:sp>
      <p:sp>
        <p:nvSpPr>
          <p:cNvPr id="128" name="Shape 128"/>
          <p:cNvSpPr>
            <a:spLocks noChangeArrowheads="1"/>
          </p:cNvSpPr>
          <p:nvPr/>
        </p:nvSpPr>
        <p:spPr bwMode="auto">
          <a:xfrm>
            <a:off x="4867275" y="3544888"/>
            <a:ext cx="758825" cy="955675"/>
          </a:xfrm>
          <a:prstGeom prst="roundRect">
            <a:avLst>
              <a:gd name="adj" fmla="val 17648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  <a:headEnd/>
            <a:tailEnd/>
          </a:ln>
          <a:effectLst>
            <a:outerShdw blurRad="38100" dist="76201" dir="27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hangingPunct="1">
              <a:defRPr/>
            </a:pPr>
            <a:endParaRPr lang="x-none" altLang="x-none" sz="400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1020" name="Shape 129"/>
          <p:cNvSpPr>
            <a:spLocks noChangeArrowheads="1"/>
          </p:cNvSpPr>
          <p:nvPr/>
        </p:nvSpPr>
        <p:spPr bwMode="auto">
          <a:xfrm>
            <a:off x="2078038" y="5092700"/>
            <a:ext cx="229076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>
                <a:latin typeface="Gill Sans SemiBold" charset="0"/>
                <a:ea typeface="ヒラギノ角ゴ ProN W3" charset="-128"/>
                <a:sym typeface="Gill Sans SemiBold" charset="0"/>
              </a:rPr>
              <a:t>Cambridge University</a:t>
            </a:r>
          </a:p>
        </p:txBody>
      </p:sp>
      <p:sp>
        <p:nvSpPr>
          <p:cNvPr id="171021" name="Shape 130"/>
          <p:cNvSpPr>
            <a:spLocks noChangeArrowheads="1"/>
          </p:cNvSpPr>
          <p:nvPr/>
        </p:nvSpPr>
        <p:spPr bwMode="auto">
          <a:xfrm>
            <a:off x="5734050" y="3946525"/>
            <a:ext cx="17129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>
                <a:latin typeface="Gill Sans SemiBold" charset="0"/>
                <a:ea typeface="ヒラギノ角ゴ ProN W3" charset="-128"/>
                <a:sym typeface="Gill Sans SemiBold" charset="0"/>
              </a:rPr>
              <a:t>Duke University</a:t>
            </a:r>
          </a:p>
        </p:txBody>
      </p:sp>
      <p:pic>
        <p:nvPicPr>
          <p:cNvPr id="171022" name="newlogo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367338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171023" name="Group 134"/>
          <p:cNvGrpSpPr>
            <a:grpSpLocks/>
          </p:cNvGrpSpPr>
          <p:nvPr/>
        </p:nvGrpSpPr>
        <p:grpSpPr bwMode="auto">
          <a:xfrm>
            <a:off x="3714750" y="2671763"/>
            <a:ext cx="1054100" cy="812800"/>
            <a:chOff x="0" y="0"/>
            <a:chExt cx="1498600" cy="1155700"/>
          </a:xfrm>
        </p:grpSpPr>
        <p:pic>
          <p:nvPicPr>
            <p:cNvPr id="132" name="www.lb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98600" cy="1155700"/>
            </a:xfrm>
            <a:prstGeom prst="rect">
              <a:avLst/>
            </a:prstGeom>
            <a:noFill/>
            <a:ln>
              <a:noFill/>
            </a:ln>
            <a:effectLst>
              <a:outerShdw blurRad="38100" dist="76201" dir="2700000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28" name="Shape 133"/>
            <p:cNvSpPr>
              <a:spLocks/>
            </p:cNvSpPr>
            <p:nvPr/>
          </p:nvSpPr>
          <p:spPr bwMode="auto">
            <a:xfrm>
              <a:off x="0" y="0"/>
              <a:ext cx="1498600" cy="115570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2746" y="0"/>
                  </a:moveTo>
                  <a:cubicBezTo>
                    <a:pt x="1229" y="0"/>
                    <a:pt x="0" y="1594"/>
                    <a:pt x="0" y="3560"/>
                  </a:cubicBezTo>
                  <a:lnTo>
                    <a:pt x="0" y="18040"/>
                  </a:lnTo>
                  <a:cubicBezTo>
                    <a:pt x="0" y="20006"/>
                    <a:pt x="1229" y="21600"/>
                    <a:pt x="2746" y="21600"/>
                  </a:cubicBezTo>
                  <a:lnTo>
                    <a:pt x="18854" y="21600"/>
                  </a:lnTo>
                  <a:cubicBezTo>
                    <a:pt x="20371" y="21600"/>
                    <a:pt x="21600" y="20006"/>
                    <a:pt x="21600" y="18040"/>
                  </a:cubicBezTo>
                  <a:lnTo>
                    <a:pt x="21600" y="3560"/>
                  </a:lnTo>
                  <a:cubicBezTo>
                    <a:pt x="21600" y="1594"/>
                    <a:pt x="20371" y="0"/>
                    <a:pt x="18854" y="0"/>
                  </a:cubicBezTo>
                  <a:lnTo>
                    <a:pt x="2746" y="0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1024" name="Los_Alamos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7"/>
          <a:stretch>
            <a:fillRect/>
          </a:stretch>
        </p:blipFill>
        <p:spPr bwMode="auto">
          <a:xfrm>
            <a:off x="4956175" y="2819400"/>
            <a:ext cx="14827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1025" name="University_of_Cambridge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3630613"/>
            <a:ext cx="1773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1026" name="duke_univ_blu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3621088"/>
            <a:ext cx="6937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64500" cy="1143000"/>
          </a:xfrm>
        </p:spPr>
        <p:txBody>
          <a:bodyPr/>
          <a:lstStyle/>
          <a:p>
            <a:r>
              <a:rPr lang="en-US" altLang="x-none" sz="3600" b="1">
                <a:latin typeface="Arial" charset="0"/>
              </a:rPr>
              <a:t>Automatic map segmentation</a:t>
            </a:r>
          </a:p>
        </p:txBody>
      </p:sp>
      <p:sp>
        <p:nvSpPr>
          <p:cNvPr id="86018" name="Title 1"/>
          <p:cNvSpPr txBox="1">
            <a:spLocks/>
          </p:cNvSpPr>
          <p:nvPr/>
        </p:nvSpPr>
        <p:spPr bwMode="auto">
          <a:xfrm>
            <a:off x="1028700" y="2019300"/>
            <a:ext cx="75057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Use symmetry of the map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1800">
                <a:solidFill>
                  <a:schemeClr val="tx2"/>
                </a:solidFill>
                <a:ea typeface="ヒラギノ角ゴ ProN W3" charset="-128"/>
              </a:rPr>
              <a:t>(e.g., user specifies </a:t>
            </a:r>
            <a:r>
              <a:rPr lang="en-US" altLang="en-US" sz="1800">
                <a:solidFill>
                  <a:schemeClr val="tx2"/>
                </a:solidFill>
                <a:ea typeface="ヒラギノ角ゴ ProN W3" charset="-128"/>
              </a:rPr>
              <a:t>“</a:t>
            </a:r>
            <a:r>
              <a:rPr lang="en-US" altLang="x-none" sz="1800">
                <a:solidFill>
                  <a:schemeClr val="tx2"/>
                </a:solidFill>
                <a:ea typeface="ヒラギノ角ゴ ProN W3" charset="-128"/>
              </a:rPr>
              <a:t>D7</a:t>
            </a:r>
            <a:r>
              <a:rPr lang="en-US" altLang="en-US" sz="1800">
                <a:solidFill>
                  <a:schemeClr val="tx2"/>
                </a:solidFill>
                <a:ea typeface="ヒラギノ角ゴ ProN W3" charset="-128"/>
              </a:rPr>
              <a:t>”</a:t>
            </a:r>
            <a:r>
              <a:rPr lang="en-US" altLang="x-none" sz="1800">
                <a:solidFill>
                  <a:schemeClr val="tx2"/>
                </a:solidFill>
                <a:ea typeface="ヒラギノ角ゴ ProN W3" charset="-128"/>
              </a:rPr>
              <a:t> or automatically identified)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400">
              <a:solidFill>
                <a:schemeClr val="tx2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Identify contiguous regions representing asymmetric unit of the map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400">
              <a:solidFill>
                <a:schemeClr val="tx2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Choose symmetry-copies that make compact molecule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400">
              <a:solidFill>
                <a:schemeClr val="tx2"/>
              </a:solidFill>
              <a:ea typeface="ヒラギノ角ゴ ProN W3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3j9c_segmen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6319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itle 1"/>
          <p:cNvSpPr txBox="1">
            <a:spLocks/>
          </p:cNvSpPr>
          <p:nvPr/>
        </p:nvSpPr>
        <p:spPr bwMode="auto">
          <a:xfrm>
            <a:off x="-101600" y="6489700"/>
            <a:ext cx="632460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000" b="1" i="1">
                <a:solidFill>
                  <a:schemeClr val="tx2"/>
                </a:solidFill>
                <a:ea typeface="ヒラギノ角ゴ ProN W3" charset="-128"/>
              </a:rPr>
              <a:t>phenix.segment_and_split_map</a:t>
            </a:r>
          </a:p>
        </p:txBody>
      </p:sp>
      <p:sp>
        <p:nvSpPr>
          <p:cNvPr id="88067" name="Title 1"/>
          <p:cNvSpPr txBox="1">
            <a:spLocks/>
          </p:cNvSpPr>
          <p:nvPr/>
        </p:nvSpPr>
        <p:spPr bwMode="auto">
          <a:xfrm>
            <a:off x="6324600" y="152400"/>
            <a:ext cx="2819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Anthrax toxin protective antigen pore at 2.9 Å</a:t>
            </a:r>
            <a:b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</a:b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/>
            </a:r>
            <a:b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</a:b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/>
            </a:r>
            <a:b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</a:b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7-fold symmetry</a:t>
            </a:r>
            <a:b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</a:b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/>
            </a:r>
            <a:b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</a:b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Jiang et al.,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 txBox="1">
            <a:spLocks/>
          </p:cNvSpPr>
          <p:nvPr/>
        </p:nvSpPr>
        <p:spPr bwMode="auto">
          <a:xfrm>
            <a:off x="647700" y="1384300"/>
            <a:ext cx="75057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  <a:t>Finding the unique part of a </a:t>
            </a:r>
            <a:r>
              <a:rPr lang="en-US" altLang="x-none" sz="2800" dirty="0" smtClean="0">
                <a:solidFill>
                  <a:srgbClr val="660066"/>
                </a:solidFill>
                <a:ea typeface="ヒラギノ角ゴ ProN W3" charset="-128"/>
              </a:rPr>
              <a:t>map</a:t>
            </a:r>
          </a:p>
          <a:p>
            <a:pPr algn="ctr">
              <a:spcBef>
                <a:spcPct val="0"/>
              </a:spcBef>
              <a:buNone/>
            </a:pPr>
            <a:endParaRPr lang="en-US" altLang="x-none" sz="2800" dirty="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 dirty="0" smtClean="0">
                <a:solidFill>
                  <a:srgbClr val="0000FF"/>
                </a:solidFill>
                <a:ea typeface="ヒラギノ角ゴ ProN W3" charset="-128"/>
              </a:rPr>
              <a:t>Automatic map sharpening</a:t>
            </a:r>
            <a:endParaRPr lang="en-US" altLang="x-none" sz="2800" dirty="0">
              <a:solidFill>
                <a:srgbClr val="0000FF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x-none" sz="2800" dirty="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  <a:t>Model building and refinement</a:t>
            </a:r>
            <a:b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</a:br>
            <a:endParaRPr lang="en-US" altLang="x-none" sz="2800" dirty="0">
              <a:solidFill>
                <a:srgbClr val="660066"/>
              </a:solidFill>
              <a:ea typeface="ヒラギノ角ゴ ProN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  <a:t>Automated interpretation of </a:t>
            </a:r>
            <a:r>
              <a:rPr lang="en-US" altLang="x-none" sz="2800" dirty="0" err="1">
                <a:solidFill>
                  <a:srgbClr val="660066"/>
                </a:solidFill>
                <a:ea typeface="ヒラギノ角ゴ ProN W3" charset="-128"/>
              </a:rPr>
              <a:t>cryo</a:t>
            </a:r>
            <a:r>
              <a:rPr lang="en-US" altLang="x-none" sz="2800" dirty="0">
                <a:solidFill>
                  <a:srgbClr val="660066"/>
                </a:solidFill>
                <a:ea typeface="ヒラギノ角ゴ ProN W3" charset="-128"/>
              </a:rPr>
              <a:t>-EM maps</a:t>
            </a:r>
          </a:p>
        </p:txBody>
      </p:sp>
      <p:sp>
        <p:nvSpPr>
          <p:cNvPr id="8192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69900"/>
            <a:ext cx="8915400" cy="762000"/>
          </a:xfrm>
        </p:spPr>
        <p:txBody>
          <a:bodyPr/>
          <a:lstStyle/>
          <a:p>
            <a:pPr eaLnBrk="1" hangingPunct="1"/>
            <a:r>
              <a:rPr lang="en-US" altLang="x-none" sz="2800" dirty="0">
                <a:latin typeface="Gill Sans" charset="0"/>
                <a:ea typeface="ヒラギノ角ゴ ProN W3" charset="-128"/>
              </a:rPr>
              <a:t>Model-building using </a:t>
            </a:r>
            <a:r>
              <a:rPr lang="en-US" altLang="x-none" sz="2800" dirty="0" err="1">
                <a:latin typeface="Gill Sans" charset="0"/>
                <a:ea typeface="ヒラギノ角ゴ ProN W3" charset="-128"/>
              </a:rPr>
              <a:t>cryo</a:t>
            </a:r>
            <a:r>
              <a:rPr lang="en-US" altLang="x-none" sz="2800" dirty="0">
                <a:latin typeface="Gill Sans" charset="0"/>
                <a:ea typeface="ヒラギノ角ゴ ProN W3" charset="-128"/>
              </a:rPr>
              <a:t>-EM </a:t>
            </a:r>
            <a:r>
              <a:rPr lang="en-US" altLang="x-none" sz="2800" dirty="0" smtClean="0">
                <a:latin typeface="Gill Sans" charset="0"/>
                <a:ea typeface="ヒラギノ角ゴ ProN W3" charset="-128"/>
              </a:rPr>
              <a:t>maps</a:t>
            </a:r>
            <a:endParaRPr lang="en-US" altLang="x-none" sz="2800" dirty="0">
              <a:latin typeface="Gill Sans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0712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64500" cy="1143000"/>
          </a:xfrm>
        </p:spPr>
        <p:txBody>
          <a:bodyPr/>
          <a:lstStyle/>
          <a:p>
            <a:r>
              <a:rPr lang="en-US" altLang="x-none" sz="3600" b="1">
                <a:latin typeface="Arial" charset="0"/>
              </a:rPr>
              <a:t>Automatic map sharpening</a:t>
            </a:r>
            <a:br>
              <a:rPr lang="en-US" altLang="x-none" sz="3600" b="1">
                <a:latin typeface="Arial" charset="0"/>
              </a:rPr>
            </a:br>
            <a:endParaRPr lang="en-US" altLang="x-none" sz="3600" b="1">
              <a:latin typeface="Arial" charset="0"/>
            </a:endParaRPr>
          </a:p>
        </p:txBody>
      </p:sp>
      <p:pic>
        <p:nvPicPr>
          <p:cNvPr id="92162" name="Picture 2" descr="3j9c_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03225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itle 1"/>
          <p:cNvSpPr txBox="1">
            <a:spLocks/>
          </p:cNvSpPr>
          <p:nvPr/>
        </p:nvSpPr>
        <p:spPr bwMode="auto">
          <a:xfrm>
            <a:off x="4312025" y="1402305"/>
            <a:ext cx="44577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 dirty="0">
                <a:solidFill>
                  <a:schemeClr val="tx2"/>
                </a:solidFill>
                <a:ea typeface="ヒラギノ角ゴ ProN W3" charset="-128"/>
              </a:rPr>
              <a:t>Finding the optimal resolution dependence of a map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0" y="3505966"/>
            <a:ext cx="5111750" cy="33520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64500" cy="1143000"/>
          </a:xfrm>
        </p:spPr>
        <p:txBody>
          <a:bodyPr/>
          <a:lstStyle/>
          <a:p>
            <a:r>
              <a:rPr lang="en-US" altLang="x-none" sz="3600" b="1">
                <a:latin typeface="Arial" charset="0"/>
              </a:rPr>
              <a:t>Automatic map sharpening</a:t>
            </a:r>
            <a:br>
              <a:rPr lang="en-US" altLang="x-none" sz="3600" b="1">
                <a:latin typeface="Arial" charset="0"/>
              </a:rPr>
            </a:br>
            <a:endParaRPr lang="en-US" altLang="x-none" sz="3600" b="1">
              <a:latin typeface="Arial" charset="0"/>
            </a:endParaRPr>
          </a:p>
        </p:txBody>
      </p:sp>
      <p:pic>
        <p:nvPicPr>
          <p:cNvPr id="92162" name="Picture 2" descr="3j9c_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03225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itle 1"/>
          <p:cNvSpPr txBox="1">
            <a:spLocks/>
          </p:cNvSpPr>
          <p:nvPr/>
        </p:nvSpPr>
        <p:spPr bwMode="auto">
          <a:xfrm>
            <a:off x="4312025" y="1402305"/>
            <a:ext cx="44577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Finding the optimal resolution dependence of a map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0" y="3505966"/>
            <a:ext cx="5111750" cy="335203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 flipH="1">
            <a:off x="5509549" y="5200853"/>
            <a:ext cx="15339" cy="85270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627426" y="5208952"/>
            <a:ext cx="284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“high-resolution cutoff”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64500" cy="1143000"/>
          </a:xfrm>
        </p:spPr>
        <p:txBody>
          <a:bodyPr/>
          <a:lstStyle/>
          <a:p>
            <a:r>
              <a:rPr lang="en-US" altLang="x-none" sz="3600" b="1">
                <a:latin typeface="Arial" charset="0"/>
              </a:rPr>
              <a:t>Automatic map sharpening</a:t>
            </a:r>
            <a:br>
              <a:rPr lang="en-US" altLang="x-none" sz="3600" b="1">
                <a:latin typeface="Arial" charset="0"/>
              </a:rPr>
            </a:br>
            <a:endParaRPr lang="en-US" altLang="x-none" sz="3600" b="1">
              <a:latin typeface="Arial" charset="0"/>
            </a:endParaRPr>
          </a:p>
        </p:txBody>
      </p:sp>
      <p:pic>
        <p:nvPicPr>
          <p:cNvPr id="92162" name="Picture 2" descr="3j9c_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03225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itle 1"/>
          <p:cNvSpPr txBox="1">
            <a:spLocks/>
          </p:cNvSpPr>
          <p:nvPr/>
        </p:nvSpPr>
        <p:spPr bwMode="auto">
          <a:xfrm>
            <a:off x="4312025" y="1402305"/>
            <a:ext cx="44577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chemeClr val="tx2"/>
                </a:solidFill>
                <a:ea typeface="ヒラギノ角ゴ ProN W3" charset="-128"/>
              </a:rPr>
              <a:t>Finding the optimal resolution dependence of a map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0" y="3505966"/>
            <a:ext cx="5111750" cy="335203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6587830" y="4340506"/>
            <a:ext cx="147" cy="26621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5509549" y="5200853"/>
            <a:ext cx="15339" cy="85270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436703" y="4606724"/>
            <a:ext cx="153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“B-sharpen”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690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7651</TotalTime>
  <Words>1555</Words>
  <Application>Microsoft Macintosh PowerPoint</Application>
  <PresentationFormat>On-screen Show (4:3)</PresentationFormat>
  <Paragraphs>232</Paragraphs>
  <Slides>37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Calibri</vt:lpstr>
      <vt:lpstr>Century Gothic</vt:lpstr>
      <vt:lpstr>Gill Sans</vt:lpstr>
      <vt:lpstr>Gill Sans SemiBold</vt:lpstr>
      <vt:lpstr>ＭＳ Ｐゴシック</vt:lpstr>
      <vt:lpstr>Times New Roman</vt:lpstr>
      <vt:lpstr>ヒラギノ角ゴ ProN W3</vt:lpstr>
      <vt:lpstr>Arial</vt:lpstr>
      <vt:lpstr>Title &amp; Subtitle</vt:lpstr>
      <vt:lpstr>1_Default Design</vt:lpstr>
      <vt:lpstr>3_Default Design</vt:lpstr>
      <vt:lpstr>2_Default Design</vt:lpstr>
      <vt:lpstr>4_Default Design</vt:lpstr>
      <vt:lpstr>Model-building using cryo-EM maps</vt:lpstr>
      <vt:lpstr>Model-building using cryo-EM maps</vt:lpstr>
      <vt:lpstr>Anthrax toxin protective antigen pore at 2.9 Å   7-fold symmetry  Jiang et al., 2015      “where is one chain?”</vt:lpstr>
      <vt:lpstr>Automatic map segmentation</vt:lpstr>
      <vt:lpstr>PowerPoint Presentation</vt:lpstr>
      <vt:lpstr>Model-building using cryo-EM maps</vt:lpstr>
      <vt:lpstr>Automatic map sharpening </vt:lpstr>
      <vt:lpstr>Automatic map sharpening </vt:lpstr>
      <vt:lpstr>Automatic map sharpening </vt:lpstr>
      <vt:lpstr>PowerPoint Presentation</vt:lpstr>
      <vt:lpstr>Automatic map sharpening emd_5778</vt:lpstr>
      <vt:lpstr>Sharpening based on contiguous regions and surface area</vt:lpstr>
      <vt:lpstr>Adjusted surface area: surface area – weight * number of regions</vt:lpstr>
      <vt:lpstr>PowerPoint Presentation</vt:lpstr>
      <vt:lpstr>Algorithms for map optimization (phenix.auto_sharpen)</vt:lpstr>
      <vt:lpstr>Automatic map sharpening …application to maps from EMDB</vt:lpstr>
      <vt:lpstr> Sharpening with half-maps based on resolution-dependent FSC  (59 datasets with half-maps available)  Mean improvement: +0.008</vt:lpstr>
      <vt:lpstr>Applying B to high resolution of d_cut  Choice of B based on maximizing adjusted surface area  Mean improvement: +0.016</vt:lpstr>
      <vt:lpstr> Sharpening with model based on resolution-dependent FSC  Mean improvement: +0.017</vt:lpstr>
      <vt:lpstr>Local sharpening with model based on resolution-dependent FSC  (294 maps included)  Mean difference:  +0.025</vt:lpstr>
      <vt:lpstr>Model-building using cryo-EM and crystallographic maps</vt:lpstr>
      <vt:lpstr> Model-building strategies</vt:lpstr>
      <vt:lpstr>Chain tracing after variable map blurring (Chain I, yeast mitochondrial ribosome large subunit, 3.2 Å, 3j6b)</vt:lpstr>
      <vt:lpstr>Refinement with secondary-structure restraints (pink)  Deposited model (green)</vt:lpstr>
      <vt:lpstr>Identifying what is protein and what is RNA using density correlation</vt:lpstr>
      <vt:lpstr>Model-building using cryo-EM and crystallographic maps</vt:lpstr>
      <vt:lpstr>Strategy for cryo-EM map interpretation phenix.map_to_model map.mrc seq.dat resolution=2.9 nproc=30 All tools available in current nightly builds of Phenix</vt:lpstr>
      <vt:lpstr>PowerPoint Presentation</vt:lpstr>
      <vt:lpstr>Gamma-secretase at 4.5 Å (emd_2677)  </vt:lpstr>
      <vt:lpstr>Gamma-secretase at 4.5 Å  (autobuilt model; emd_2677)</vt:lpstr>
      <vt:lpstr>..and another Gamma-secretase structure at 3.4 Å  (autobuilt model; emd_3061)</vt:lpstr>
      <vt:lpstr>Beta-galactosidase at 2.2 Å  (autobuilt model; emd_2984)</vt:lpstr>
      <vt:lpstr>Building 209 unique structures from EMDB/PDB  2.2-4.5 Å  Model accuracy </vt:lpstr>
      <vt:lpstr>Building 209 unique structures from EMDB/PDB  2.2-4.5 Å  Percentage built correctly </vt:lpstr>
      <vt:lpstr>Building 209 unique structures from EMDB/PDB  2.2-4.5 Å  Model accuracy  Fully automated vs cutting out map using unique part of model</vt:lpstr>
      <vt:lpstr>Perspectives…</vt:lpstr>
      <vt:lpstr>The Phenix Project</vt:lpstr>
    </vt:vector>
  </TitlesOfParts>
  <Company>LANL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terwill</dc:creator>
  <cp:lastModifiedBy>Microsoft Office User</cp:lastModifiedBy>
  <cp:revision>617</cp:revision>
  <dcterms:created xsi:type="dcterms:W3CDTF">2012-03-29T14:37:18Z</dcterms:created>
  <dcterms:modified xsi:type="dcterms:W3CDTF">2017-10-07T12:49:32Z</dcterms:modified>
</cp:coreProperties>
</file>