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4" r:id="rId2"/>
  </p:sldIdLst>
  <p:sldSz cx="12192000" cy="5303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3"/>
  </p:normalViewPr>
  <p:slideViewPr>
    <p:cSldViewPr snapToGrid="0">
      <p:cViewPr varScale="1">
        <p:scale>
          <a:sx n="125" d="100"/>
          <a:sy n="125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68013"/>
            <a:ext cx="9144000" cy="1846521"/>
          </a:xfrm>
        </p:spPr>
        <p:txBody>
          <a:bodyPr anchor="b"/>
          <a:lstStyle>
            <a:lvl1pPr algn="ctr">
              <a:defRPr sz="4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85743"/>
            <a:ext cx="9144000" cy="1280533"/>
          </a:xfrm>
        </p:spPr>
        <p:txBody>
          <a:bodyPr/>
          <a:lstStyle>
            <a:lvl1pPr marL="0" indent="0" algn="ctr">
              <a:buNone/>
              <a:defRPr sz="1856"/>
            </a:lvl1pPr>
            <a:lvl2pPr marL="353598" indent="0" algn="ctr">
              <a:buNone/>
              <a:defRPr sz="1547"/>
            </a:lvl2pPr>
            <a:lvl3pPr marL="707197" indent="0" algn="ctr">
              <a:buNone/>
              <a:defRPr sz="1392"/>
            </a:lvl3pPr>
            <a:lvl4pPr marL="1060795" indent="0" algn="ctr">
              <a:buNone/>
              <a:defRPr sz="1237"/>
            </a:lvl4pPr>
            <a:lvl5pPr marL="1414394" indent="0" algn="ctr">
              <a:buNone/>
              <a:defRPr sz="1237"/>
            </a:lvl5pPr>
            <a:lvl6pPr marL="1767992" indent="0" algn="ctr">
              <a:buNone/>
              <a:defRPr sz="1237"/>
            </a:lvl6pPr>
            <a:lvl7pPr marL="2121591" indent="0" algn="ctr">
              <a:buNone/>
              <a:defRPr sz="1237"/>
            </a:lvl7pPr>
            <a:lvl8pPr marL="2475189" indent="0" algn="ctr">
              <a:buNone/>
              <a:defRPr sz="1237"/>
            </a:lvl8pPr>
            <a:lvl9pPr marL="2828788" indent="0" algn="ctr">
              <a:buNone/>
              <a:defRPr sz="123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85F4-B896-0F48-BABD-A339586AA434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694D-97A2-4A49-8E14-A1E1D69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6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85F4-B896-0F48-BABD-A339586AA434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694D-97A2-4A49-8E14-A1E1D69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82380"/>
            <a:ext cx="2628900" cy="44947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82380"/>
            <a:ext cx="7734300" cy="44947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85F4-B896-0F48-BABD-A339586AA434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694D-97A2-4A49-8E14-A1E1D69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85F4-B896-0F48-BABD-A339586AA434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694D-97A2-4A49-8E14-A1E1D69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22277"/>
            <a:ext cx="10515600" cy="2206249"/>
          </a:xfrm>
        </p:spPr>
        <p:txBody>
          <a:bodyPr anchor="b"/>
          <a:lstStyle>
            <a:lvl1pPr>
              <a:defRPr sz="4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9398"/>
            <a:ext cx="10515600" cy="1160214"/>
          </a:xfrm>
        </p:spPr>
        <p:txBody>
          <a:bodyPr/>
          <a:lstStyle>
            <a:lvl1pPr marL="0" indent="0">
              <a:buNone/>
              <a:defRPr sz="1856">
                <a:solidFill>
                  <a:schemeClr val="tx1">
                    <a:tint val="82000"/>
                  </a:schemeClr>
                </a:solidFill>
              </a:defRPr>
            </a:lvl1pPr>
            <a:lvl2pPr marL="353598" indent="0">
              <a:buNone/>
              <a:defRPr sz="1547">
                <a:solidFill>
                  <a:schemeClr val="tx1">
                    <a:tint val="82000"/>
                  </a:schemeClr>
                </a:solidFill>
              </a:defRPr>
            </a:lvl2pPr>
            <a:lvl3pPr marL="707197" indent="0">
              <a:buNone/>
              <a:defRPr sz="1392">
                <a:solidFill>
                  <a:schemeClr val="tx1">
                    <a:tint val="82000"/>
                  </a:schemeClr>
                </a:solidFill>
              </a:defRPr>
            </a:lvl3pPr>
            <a:lvl4pPr marL="1060795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4pPr>
            <a:lvl5pPr marL="1414394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5pPr>
            <a:lvl6pPr marL="1767992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6pPr>
            <a:lvl7pPr marL="2121591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7pPr>
            <a:lvl8pPr marL="2475189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8pPr>
            <a:lvl9pPr marL="2828788" indent="0">
              <a:buNone/>
              <a:defRPr sz="123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85F4-B896-0F48-BABD-A339586AA434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694D-97A2-4A49-8E14-A1E1D69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902"/>
            <a:ext cx="5181600" cy="3365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11902"/>
            <a:ext cx="5181600" cy="3365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85F4-B896-0F48-BABD-A339586AA434}" type="datetimeFigureOut">
              <a:rPr lang="en-US" smtClean="0"/>
              <a:t>7/7/24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694D-97A2-4A49-8E14-A1E1D69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7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82380"/>
            <a:ext cx="10515600" cy="1025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00177"/>
            <a:ext cx="5157787" cy="637197"/>
          </a:xfrm>
        </p:spPr>
        <p:txBody>
          <a:bodyPr anchor="b"/>
          <a:lstStyle>
            <a:lvl1pPr marL="0" indent="0">
              <a:buNone/>
              <a:defRPr sz="1856" b="1"/>
            </a:lvl1pPr>
            <a:lvl2pPr marL="353598" indent="0">
              <a:buNone/>
              <a:defRPr sz="1547" b="1"/>
            </a:lvl2pPr>
            <a:lvl3pPr marL="707197" indent="0">
              <a:buNone/>
              <a:defRPr sz="1392" b="1"/>
            </a:lvl3pPr>
            <a:lvl4pPr marL="1060795" indent="0">
              <a:buNone/>
              <a:defRPr sz="1237" b="1"/>
            </a:lvl4pPr>
            <a:lvl5pPr marL="1414394" indent="0">
              <a:buNone/>
              <a:defRPr sz="1237" b="1"/>
            </a:lvl5pPr>
            <a:lvl6pPr marL="1767992" indent="0">
              <a:buNone/>
              <a:defRPr sz="1237" b="1"/>
            </a:lvl6pPr>
            <a:lvl7pPr marL="2121591" indent="0">
              <a:buNone/>
              <a:defRPr sz="1237" b="1"/>
            </a:lvl7pPr>
            <a:lvl8pPr marL="2475189" indent="0">
              <a:buNone/>
              <a:defRPr sz="1237" b="1"/>
            </a:lvl8pPr>
            <a:lvl9pPr marL="2828788" indent="0">
              <a:buNone/>
              <a:defRPr sz="12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37374"/>
            <a:ext cx="5157787" cy="284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0177"/>
            <a:ext cx="5183188" cy="637197"/>
          </a:xfrm>
        </p:spPr>
        <p:txBody>
          <a:bodyPr anchor="b"/>
          <a:lstStyle>
            <a:lvl1pPr marL="0" indent="0">
              <a:buNone/>
              <a:defRPr sz="1856" b="1"/>
            </a:lvl1pPr>
            <a:lvl2pPr marL="353598" indent="0">
              <a:buNone/>
              <a:defRPr sz="1547" b="1"/>
            </a:lvl2pPr>
            <a:lvl3pPr marL="707197" indent="0">
              <a:buNone/>
              <a:defRPr sz="1392" b="1"/>
            </a:lvl3pPr>
            <a:lvl4pPr marL="1060795" indent="0">
              <a:buNone/>
              <a:defRPr sz="1237" b="1"/>
            </a:lvl4pPr>
            <a:lvl5pPr marL="1414394" indent="0">
              <a:buNone/>
              <a:defRPr sz="1237" b="1"/>
            </a:lvl5pPr>
            <a:lvl6pPr marL="1767992" indent="0">
              <a:buNone/>
              <a:defRPr sz="1237" b="1"/>
            </a:lvl6pPr>
            <a:lvl7pPr marL="2121591" indent="0">
              <a:buNone/>
              <a:defRPr sz="1237" b="1"/>
            </a:lvl7pPr>
            <a:lvl8pPr marL="2475189" indent="0">
              <a:buNone/>
              <a:defRPr sz="1237" b="1"/>
            </a:lvl8pPr>
            <a:lvl9pPr marL="2828788" indent="0">
              <a:buNone/>
              <a:defRPr sz="12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37374"/>
            <a:ext cx="5183188" cy="284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85F4-B896-0F48-BABD-A339586AA434}" type="datetimeFigureOut">
              <a:rPr lang="en-US" smtClean="0"/>
              <a:t>7/7/24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694D-97A2-4A49-8E14-A1E1D69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3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85F4-B896-0F48-BABD-A339586AA434}" type="datetimeFigureOut">
              <a:rPr lang="en-US" smtClean="0"/>
              <a:t>7/7/24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694D-97A2-4A49-8E14-A1E1D69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0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85F4-B896-0F48-BABD-A339586AA434}" type="datetimeFigureOut">
              <a:rPr lang="en-US" smtClean="0"/>
              <a:t>7/7/24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694D-97A2-4A49-8E14-A1E1D69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53589"/>
            <a:ext cx="3932237" cy="1237562"/>
          </a:xfrm>
        </p:spPr>
        <p:txBody>
          <a:bodyPr anchor="b"/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63655"/>
            <a:ext cx="6172200" cy="3769163"/>
          </a:xfrm>
        </p:spPr>
        <p:txBody>
          <a:bodyPr/>
          <a:lstStyle>
            <a:lvl1pPr>
              <a:defRPr sz="2475"/>
            </a:lvl1pPr>
            <a:lvl2pPr>
              <a:defRPr sz="2166"/>
            </a:lvl2pPr>
            <a:lvl3pPr>
              <a:defRPr sz="1856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591151"/>
            <a:ext cx="3932237" cy="2947805"/>
          </a:xfrm>
        </p:spPr>
        <p:txBody>
          <a:bodyPr/>
          <a:lstStyle>
            <a:lvl1pPr marL="0" indent="0">
              <a:buNone/>
              <a:defRPr sz="1237"/>
            </a:lvl1pPr>
            <a:lvl2pPr marL="353598" indent="0">
              <a:buNone/>
              <a:defRPr sz="1083"/>
            </a:lvl2pPr>
            <a:lvl3pPr marL="707197" indent="0">
              <a:buNone/>
              <a:defRPr sz="928"/>
            </a:lvl3pPr>
            <a:lvl4pPr marL="1060795" indent="0">
              <a:buNone/>
              <a:defRPr sz="773"/>
            </a:lvl4pPr>
            <a:lvl5pPr marL="1414394" indent="0">
              <a:buNone/>
              <a:defRPr sz="773"/>
            </a:lvl5pPr>
            <a:lvl6pPr marL="1767992" indent="0">
              <a:buNone/>
              <a:defRPr sz="773"/>
            </a:lvl6pPr>
            <a:lvl7pPr marL="2121591" indent="0">
              <a:buNone/>
              <a:defRPr sz="773"/>
            </a:lvl7pPr>
            <a:lvl8pPr marL="2475189" indent="0">
              <a:buNone/>
              <a:defRPr sz="773"/>
            </a:lvl8pPr>
            <a:lvl9pPr marL="2828788" indent="0">
              <a:buNone/>
              <a:defRPr sz="7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85F4-B896-0F48-BABD-A339586AA434}" type="datetimeFigureOut">
              <a:rPr lang="en-US" smtClean="0"/>
              <a:t>7/7/24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694D-97A2-4A49-8E14-A1E1D69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53589"/>
            <a:ext cx="3932237" cy="1237562"/>
          </a:xfrm>
        </p:spPr>
        <p:txBody>
          <a:bodyPr anchor="b"/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763655"/>
            <a:ext cx="6172200" cy="3769163"/>
          </a:xfrm>
        </p:spPr>
        <p:txBody>
          <a:bodyPr anchor="t"/>
          <a:lstStyle>
            <a:lvl1pPr marL="0" indent="0">
              <a:buNone/>
              <a:defRPr sz="2475"/>
            </a:lvl1pPr>
            <a:lvl2pPr marL="353598" indent="0">
              <a:buNone/>
              <a:defRPr sz="2166"/>
            </a:lvl2pPr>
            <a:lvl3pPr marL="707197" indent="0">
              <a:buNone/>
              <a:defRPr sz="1856"/>
            </a:lvl3pPr>
            <a:lvl4pPr marL="1060795" indent="0">
              <a:buNone/>
              <a:defRPr sz="1547"/>
            </a:lvl4pPr>
            <a:lvl5pPr marL="1414394" indent="0">
              <a:buNone/>
              <a:defRPr sz="1547"/>
            </a:lvl5pPr>
            <a:lvl6pPr marL="1767992" indent="0">
              <a:buNone/>
              <a:defRPr sz="1547"/>
            </a:lvl6pPr>
            <a:lvl7pPr marL="2121591" indent="0">
              <a:buNone/>
              <a:defRPr sz="1547"/>
            </a:lvl7pPr>
            <a:lvl8pPr marL="2475189" indent="0">
              <a:buNone/>
              <a:defRPr sz="1547"/>
            </a:lvl8pPr>
            <a:lvl9pPr marL="2828788" indent="0">
              <a:buNone/>
              <a:defRPr sz="15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591151"/>
            <a:ext cx="3932237" cy="2947805"/>
          </a:xfrm>
        </p:spPr>
        <p:txBody>
          <a:bodyPr/>
          <a:lstStyle>
            <a:lvl1pPr marL="0" indent="0">
              <a:buNone/>
              <a:defRPr sz="1237"/>
            </a:lvl1pPr>
            <a:lvl2pPr marL="353598" indent="0">
              <a:buNone/>
              <a:defRPr sz="1083"/>
            </a:lvl2pPr>
            <a:lvl3pPr marL="707197" indent="0">
              <a:buNone/>
              <a:defRPr sz="928"/>
            </a:lvl3pPr>
            <a:lvl4pPr marL="1060795" indent="0">
              <a:buNone/>
              <a:defRPr sz="773"/>
            </a:lvl4pPr>
            <a:lvl5pPr marL="1414394" indent="0">
              <a:buNone/>
              <a:defRPr sz="773"/>
            </a:lvl5pPr>
            <a:lvl6pPr marL="1767992" indent="0">
              <a:buNone/>
              <a:defRPr sz="773"/>
            </a:lvl6pPr>
            <a:lvl7pPr marL="2121591" indent="0">
              <a:buNone/>
              <a:defRPr sz="773"/>
            </a:lvl7pPr>
            <a:lvl8pPr marL="2475189" indent="0">
              <a:buNone/>
              <a:defRPr sz="773"/>
            </a:lvl8pPr>
            <a:lvl9pPr marL="2828788" indent="0">
              <a:buNone/>
              <a:defRPr sz="7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85F4-B896-0F48-BABD-A339586AA434}" type="datetimeFigureOut">
              <a:rPr lang="en-US" smtClean="0"/>
              <a:t>7/7/24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694D-97A2-4A49-8E14-A1E1D69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2380"/>
            <a:ext cx="10515600" cy="1025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1902"/>
            <a:ext cx="10515600" cy="336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4915873"/>
            <a:ext cx="27432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8" b="0" i="0">
                <a:solidFill>
                  <a:schemeClr val="tx1">
                    <a:tint val="82000"/>
                  </a:schemeClr>
                </a:solidFill>
                <a:latin typeface="Microsoft Sans Serif" panose="020B0604020202020204" pitchFamily="34" charset="0"/>
              </a:defRPr>
            </a:lvl1pPr>
          </a:lstStyle>
          <a:p>
            <a:fld id="{A2E885F4-B896-0F48-BABD-A339586AA434}" type="datetimeFigureOut">
              <a:rPr lang="en-US" smtClean="0"/>
              <a:pPr/>
              <a:t>7/7/24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4915873"/>
            <a:ext cx="41148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8" b="0" i="0">
                <a:solidFill>
                  <a:schemeClr val="tx1">
                    <a:tint val="82000"/>
                  </a:schemeClr>
                </a:solidFill>
                <a:latin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4915873"/>
            <a:ext cx="27432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8" b="0" i="0">
                <a:solidFill>
                  <a:schemeClr val="tx1">
                    <a:tint val="82000"/>
                  </a:schemeClr>
                </a:solidFill>
                <a:latin typeface="Microsoft Sans Serif" panose="020B0604020202020204" pitchFamily="34" charset="0"/>
              </a:defRPr>
            </a:lvl1pPr>
          </a:lstStyle>
          <a:p>
            <a:fld id="{B49D694D-97A2-4A49-8E14-A1E1D69BC1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6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07197" rtl="0" eaLnBrk="1" latinLnBrk="0" hangingPunct="1">
        <a:lnSpc>
          <a:spcPct val="90000"/>
        </a:lnSpc>
        <a:spcBef>
          <a:spcPct val="0"/>
        </a:spcBef>
        <a:buNone/>
        <a:defRPr sz="34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799" indent="-176799" algn="l" defTabSz="707197" rtl="0" eaLnBrk="1" latinLnBrk="0" hangingPunct="1">
        <a:lnSpc>
          <a:spcPct val="90000"/>
        </a:lnSpc>
        <a:spcBef>
          <a:spcPts val="773"/>
        </a:spcBef>
        <a:buFont typeface="Arial" panose="020B0604020202020204" pitchFamily="34" charset="0"/>
        <a:buChar char="•"/>
        <a:defRPr sz="2166" b="0" i="0" kern="1200">
          <a:solidFill>
            <a:schemeClr val="tx1"/>
          </a:solidFill>
          <a:latin typeface="Microsoft Sans Serif" panose="020B0604020202020204" pitchFamily="34" charset="0"/>
          <a:ea typeface="+mn-ea"/>
          <a:cs typeface="+mn-cs"/>
        </a:defRPr>
      </a:lvl1pPr>
      <a:lvl2pPr marL="530398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856" b="0" i="0" kern="1200">
          <a:solidFill>
            <a:schemeClr val="tx1"/>
          </a:solidFill>
          <a:latin typeface="Microsoft Sans Serif" panose="020B0604020202020204" pitchFamily="34" charset="0"/>
          <a:ea typeface="+mn-ea"/>
          <a:cs typeface="+mn-cs"/>
        </a:defRPr>
      </a:lvl2pPr>
      <a:lvl3pPr marL="883996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547" b="0" i="0" kern="1200">
          <a:solidFill>
            <a:schemeClr val="tx1"/>
          </a:solidFill>
          <a:latin typeface="Microsoft Sans Serif" panose="020B0604020202020204" pitchFamily="34" charset="0"/>
          <a:ea typeface="+mn-ea"/>
          <a:cs typeface="+mn-cs"/>
        </a:defRPr>
      </a:lvl3pPr>
      <a:lvl4pPr marL="1237595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b="0" i="0" kern="1200">
          <a:solidFill>
            <a:schemeClr val="tx1"/>
          </a:solidFill>
          <a:latin typeface="Microsoft Sans Serif" panose="020B0604020202020204" pitchFamily="34" charset="0"/>
          <a:ea typeface="+mn-ea"/>
          <a:cs typeface="+mn-cs"/>
        </a:defRPr>
      </a:lvl4pPr>
      <a:lvl5pPr marL="1591193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b="0" i="0" kern="1200">
          <a:solidFill>
            <a:schemeClr val="tx1"/>
          </a:solidFill>
          <a:latin typeface="Microsoft Sans Serif" panose="020B0604020202020204" pitchFamily="34" charset="0"/>
          <a:ea typeface="+mn-ea"/>
          <a:cs typeface="+mn-cs"/>
        </a:defRPr>
      </a:lvl5pPr>
      <a:lvl6pPr marL="1944792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6pPr>
      <a:lvl7pPr marL="2298390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7pPr>
      <a:lvl8pPr marL="2651989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8pPr>
      <a:lvl9pPr marL="3005587" indent="-176799" algn="l" defTabSz="707197" rtl="0" eaLnBrk="1" latinLnBrk="0" hangingPunct="1">
        <a:lnSpc>
          <a:spcPct val="90000"/>
        </a:lnSpc>
        <a:spcBef>
          <a:spcPts val="387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1pPr>
      <a:lvl2pPr marL="353598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2pPr>
      <a:lvl3pPr marL="707197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060795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4pPr>
      <a:lvl5pPr marL="1414394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5pPr>
      <a:lvl6pPr marL="1767992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6pPr>
      <a:lvl7pPr marL="2121591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7pPr>
      <a:lvl8pPr marL="2475189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8pPr>
      <a:lvl9pPr marL="2828788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71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D8A1F660-2E0A-F9EB-585D-59893AED0063}"/>
              </a:ext>
            </a:extLst>
          </p:cNvPr>
          <p:cNvGrpSpPr/>
          <p:nvPr/>
        </p:nvGrpSpPr>
        <p:grpSpPr>
          <a:xfrm>
            <a:off x="199583" y="139975"/>
            <a:ext cx="11792839" cy="5023893"/>
            <a:chOff x="103006" y="1083555"/>
            <a:chExt cx="11792839" cy="502389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0BE733-6805-35E8-0680-ED2860A9D438}"/>
                </a:ext>
              </a:extLst>
            </p:cNvPr>
            <p:cNvGrpSpPr/>
            <p:nvPr/>
          </p:nvGrpSpPr>
          <p:grpSpPr>
            <a:xfrm>
              <a:off x="103006" y="1083555"/>
              <a:ext cx="11792839" cy="5023893"/>
              <a:chOff x="118430" y="732348"/>
              <a:chExt cx="13558694" cy="577616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2DA6D62-4732-869B-6270-995E1C52CE54}"/>
                  </a:ext>
                </a:extLst>
              </p:cNvPr>
              <p:cNvGrpSpPr/>
              <p:nvPr/>
            </p:nvGrpSpPr>
            <p:grpSpPr>
              <a:xfrm>
                <a:off x="118430" y="732348"/>
                <a:ext cx="13558694" cy="5776169"/>
                <a:chOff x="118430" y="732348"/>
                <a:chExt cx="13558694" cy="5776169"/>
              </a:xfrm>
            </p:grpSpPr>
            <p:pic>
              <p:nvPicPr>
                <p:cNvPr id="31" name="Picture 30" descr="A group of scissors and spirals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5D21FA8-2F77-7A52-A4D5-1FD4B41E1A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244510" y="3874999"/>
                  <a:ext cx="2718918" cy="2633511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88DF09E3-7D5D-F75D-0FF5-A9EEA4C995EC}"/>
                    </a:ext>
                  </a:extLst>
                </p:cNvPr>
                <p:cNvGrpSpPr/>
                <p:nvPr/>
              </p:nvGrpSpPr>
              <p:grpSpPr>
                <a:xfrm>
                  <a:off x="118430" y="732348"/>
                  <a:ext cx="13558694" cy="5776169"/>
                  <a:chOff x="118430" y="732348"/>
                  <a:chExt cx="13558694" cy="5776169"/>
                </a:xfrm>
              </p:grpSpPr>
              <p:pic>
                <p:nvPicPr>
                  <p:cNvPr id="33" name="Picture 32" descr="A close-up of a structure&#10;&#10;Description automatically generated">
                    <a:extLst>
                      <a:ext uri="{FF2B5EF4-FFF2-40B4-BE49-F238E27FC236}">
                        <a16:creationId xmlns:a16="http://schemas.microsoft.com/office/drawing/2014/main" id="{67BFEEFD-E15E-A3C0-A498-B11C539EA7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211" t="16432" r="7355" b="13038"/>
                  <a:stretch/>
                </p:blipFill>
                <p:spPr>
                  <a:xfrm>
                    <a:off x="10353629" y="3875224"/>
                    <a:ext cx="3264434" cy="2633293"/>
                  </a:xfrm>
                  <a:prstGeom prst="rect">
                    <a:avLst/>
                  </a:prstGeom>
                </p:spPr>
              </p:pic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60261CD7-E469-F44A-CD09-384D977ADFE5}"/>
                      </a:ext>
                    </a:extLst>
                  </p:cNvPr>
                  <p:cNvGrpSpPr/>
                  <p:nvPr/>
                </p:nvGrpSpPr>
                <p:grpSpPr>
                  <a:xfrm>
                    <a:off x="3669709" y="2431580"/>
                    <a:ext cx="3003125" cy="1052968"/>
                    <a:chOff x="3288158" y="2438026"/>
                    <a:chExt cx="3003125" cy="1052968"/>
                  </a:xfrm>
                </p:grpSpPr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635A826D-AC4A-24AF-172F-A850D4BD5A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8158" y="2907120"/>
                      <a:ext cx="3003125" cy="5838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 anchor="t">
                      <a:spAutoFit/>
                    </a:bodyPr>
                    <a:lstStyle/>
                    <a:p>
                      <a:pPr algn="ctr"/>
                      <a:r>
                        <a:rPr lang="en-US" sz="1350" dirty="0">
                          <a:solidFill>
                            <a:srgbClr val="696969"/>
                          </a:solidFill>
                          <a:latin typeface=""/>
                        </a:rPr>
                        <a:t>Limited to peptides and very small proteins (~hundreds of atoms)</a:t>
                      </a:r>
                      <a:endParaRPr lang="en-US" sz="1350" dirty="0">
                        <a:latin typeface=""/>
                      </a:endParaRP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1374256C-7683-3E36-1905-E9AA449571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8158" y="2438026"/>
                      <a:ext cx="3003125" cy="4600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 anchor="b">
                      <a:spAutoFit/>
                    </a:bodyPr>
                    <a:lstStyle/>
                    <a:p>
                      <a:pPr algn="ctr"/>
                      <a:r>
                        <a:rPr lang="en-US" sz="2000" b="1" noProof="1">
                          <a:latin typeface=""/>
                        </a:rPr>
                        <a:t>GPU Accelerated QM</a:t>
                      </a:r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911EC17F-A964-F1DD-D49B-EB24C03110AF}"/>
                      </a:ext>
                    </a:extLst>
                  </p:cNvPr>
                  <p:cNvGrpSpPr/>
                  <p:nvPr/>
                </p:nvGrpSpPr>
                <p:grpSpPr>
                  <a:xfrm>
                    <a:off x="10331748" y="2415256"/>
                    <a:ext cx="3308196" cy="1329854"/>
                    <a:chOff x="9733299" y="2415026"/>
                    <a:chExt cx="3308196" cy="1329854"/>
                  </a:xfrm>
                </p:grpSpPr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5D59E895-38CD-6A9B-9AED-08D0A01A0F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33299" y="2415026"/>
                      <a:ext cx="3308196" cy="4755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 anchor="b">
                      <a:spAutoFit/>
                    </a:bodyPr>
                    <a:lstStyle/>
                    <a:p>
                      <a:pPr algn="ctr"/>
                      <a:r>
                        <a:rPr lang="en-US" sz="2000" b="1" noProof="1">
                          <a:latin typeface=""/>
                        </a:rPr>
                        <a:t>ML Potentials</a:t>
                      </a:r>
                    </a:p>
                  </p:txBody>
                </p:sp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8D357998-FB0C-A41F-8466-9501B4C65B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33299" y="2899811"/>
                      <a:ext cx="3308196" cy="8450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 anchor="t">
                      <a:spAutoFit/>
                    </a:bodyPr>
                    <a:lstStyle/>
                    <a:p>
                      <a:pPr algn="ctr"/>
                      <a:r>
                        <a:rPr lang="en-US" sz="1350" dirty="0">
                          <a:solidFill>
                            <a:srgbClr val="595959"/>
                          </a:solidFill>
                          <a:latin typeface=""/>
                        </a:rPr>
                        <a:t>Fast, rivaling classical force fields, with QM-level accuracy and no fragmentation required</a:t>
                      </a:r>
                      <a:endParaRPr lang="en-US" sz="1350" dirty="0">
                        <a:latin typeface=""/>
                      </a:endParaRPr>
                    </a:p>
                  </p:txBody>
                </p:sp>
              </p:grp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EA6C288A-CD63-E8BD-0793-B649BB1D9B35}"/>
                      </a:ext>
                    </a:extLst>
                  </p:cNvPr>
                  <p:cNvGrpSpPr/>
                  <p:nvPr/>
                </p:nvGrpSpPr>
                <p:grpSpPr>
                  <a:xfrm>
                    <a:off x="118430" y="732348"/>
                    <a:ext cx="3429797" cy="1736434"/>
                    <a:chOff x="133234" y="723730"/>
                    <a:chExt cx="3429797" cy="1736434"/>
                  </a:xfrm>
                </p:grpSpPr>
                <p:grpSp>
                  <p:nvGrpSpPr>
                    <p:cNvPr id="47" name="Group 46">
                      <a:extLst>
                        <a:ext uri="{FF2B5EF4-FFF2-40B4-BE49-F238E27FC236}">
                          <a16:creationId xmlns:a16="http://schemas.microsoft.com/office/drawing/2014/main" id="{0269CDB0-AC3B-F46B-2955-C717079C1A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4995" y="723730"/>
                      <a:ext cx="3398036" cy="1199620"/>
                      <a:chOff x="164995" y="723730"/>
                      <a:chExt cx="3398036" cy="1199620"/>
                    </a:xfrm>
                  </p:grpSpPr>
                  <p:grpSp>
                    <p:nvGrpSpPr>
                      <p:cNvPr id="2" name="Group 1">
                        <a:extLst>
                          <a:ext uri="{FF2B5EF4-FFF2-40B4-BE49-F238E27FC236}">
                            <a16:creationId xmlns:a16="http://schemas.microsoft.com/office/drawing/2014/main" id="{1F0E3067-D465-00F2-AD9B-CE2B78D2AD39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0800000">
                        <a:off x="164995" y="723730"/>
                        <a:ext cx="890588" cy="1199620"/>
                        <a:chOff x="2686051" y="2829456"/>
                        <a:chExt cx="890588" cy="1199620"/>
                      </a:xfrm>
                    </p:grpSpPr>
                    <p:grpSp>
                      <p:nvGrpSpPr>
                        <p:cNvPr id="3" name="Group 2">
                          <a:extLst>
                            <a:ext uri="{FF2B5EF4-FFF2-40B4-BE49-F238E27FC236}">
                              <a16:creationId xmlns:a16="http://schemas.microsoft.com/office/drawing/2014/main" id="{E815A461-5F64-04D7-B7B1-50B2C73DE38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686051" y="3138488"/>
                          <a:ext cx="890588" cy="890588"/>
                          <a:chOff x="2686051" y="3138488"/>
                          <a:chExt cx="890588" cy="890588"/>
                        </a:xfrm>
                      </p:grpSpPr>
                      <p:sp>
                        <p:nvSpPr>
                          <p:cNvPr id="5" name="Oval 4">
                            <a:extLst>
                              <a:ext uri="{FF2B5EF4-FFF2-40B4-BE49-F238E27FC236}">
                                <a16:creationId xmlns:a16="http://schemas.microsoft.com/office/drawing/2014/main" id="{48B47E8C-5326-04F7-73D9-46A117A37C9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686051" y="3138488"/>
                            <a:ext cx="890588" cy="890588"/>
                          </a:xfrm>
                          <a:prstGeom prst="ellipse">
                            <a:avLst/>
                          </a:prstGeom>
                          <a:solidFill>
                            <a:srgbClr val="E87271">
                              <a:alpha val="15000"/>
                            </a:srgbClr>
                          </a:solidFill>
                          <a:ln w="9525">
                            <a:solidFill>
                              <a:srgbClr val="E8727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566" dirty="0">
                              <a:latin typeface=""/>
                            </a:endParaRPr>
                          </a:p>
                        </p:txBody>
                      </p:sp>
                      <p:sp>
                        <p:nvSpPr>
                          <p:cNvPr id="6" name="Oval 5">
                            <a:extLst>
                              <a:ext uri="{FF2B5EF4-FFF2-40B4-BE49-F238E27FC236}">
                                <a16:creationId xmlns:a16="http://schemas.microsoft.com/office/drawing/2014/main" id="{D1396C5C-7E48-FBCA-3C56-7FE2BD55B5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33084" y="3285521"/>
                            <a:ext cx="596523" cy="596523"/>
                          </a:xfrm>
                          <a:prstGeom prst="ellipse">
                            <a:avLst/>
                          </a:prstGeom>
                          <a:solidFill>
                            <a:srgbClr val="E87271"/>
                          </a:solidFill>
                          <a:ln w="9525">
                            <a:solidFill>
                              <a:srgbClr val="7F26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566">
                              <a:latin typeface=""/>
                            </a:endParaRPr>
                          </a:p>
                        </p:txBody>
                      </p:sp>
                      <p:sp>
                        <p:nvSpPr>
                          <p:cNvPr id="7" name="Oval 6">
                            <a:extLst>
                              <a:ext uri="{FF2B5EF4-FFF2-40B4-BE49-F238E27FC236}">
                                <a16:creationId xmlns:a16="http://schemas.microsoft.com/office/drawing/2014/main" id="{81D5FE04-4B4A-1327-26CC-B23F46E646C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78014" y="3430451"/>
                            <a:ext cx="306663" cy="306663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rgbClr val="7F26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566">
                              <a:latin typeface=""/>
                            </a:endParaRPr>
                          </a:p>
                        </p:txBody>
                      </p:sp>
                      <p:sp>
                        <p:nvSpPr>
                          <p:cNvPr id="8" name="Oval 7">
                            <a:extLst>
                              <a:ext uri="{FF2B5EF4-FFF2-40B4-BE49-F238E27FC236}">
                                <a16:creationId xmlns:a16="http://schemas.microsoft.com/office/drawing/2014/main" id="{91D87C75-AA6B-7B1F-8FCA-2699E10CB4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68333" y="3520770"/>
                            <a:ext cx="126024" cy="126024"/>
                          </a:xfrm>
                          <a:prstGeom prst="ellipse">
                            <a:avLst/>
                          </a:prstGeom>
                          <a:solidFill>
                            <a:srgbClr val="E87271"/>
                          </a:solidFill>
                          <a:ln w="9525">
                            <a:solidFill>
                              <a:srgbClr val="7F26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566">
                              <a:latin typeface="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4" name="Straight Connector 3">
                          <a:extLst>
                            <a:ext uri="{FF2B5EF4-FFF2-40B4-BE49-F238E27FC236}">
                              <a16:creationId xmlns:a16="http://schemas.microsoft.com/office/drawing/2014/main" id="{C1C7BEE0-468D-C6D0-033E-1951550D8E39}"/>
                            </a:ext>
                          </a:extLst>
                        </p:cNvPr>
                        <p:cNvCxnSpPr>
                          <a:cxnSpLocks/>
                          <a:stCxn id="6" idx="0"/>
                        </p:cNvCxnSpPr>
                        <p:nvPr/>
                      </p:nvCxnSpPr>
                      <p:spPr>
                        <a:xfrm rot="10800000">
                          <a:off x="3131346" y="2829456"/>
                          <a:ext cx="0" cy="456065"/>
                        </a:xfrm>
                        <a:prstGeom prst="line">
                          <a:avLst/>
                        </a:prstGeom>
                        <a:solidFill>
                          <a:schemeClr val="accent3"/>
                        </a:solidFill>
                        <a:ln w="19050">
                          <a:solidFill>
                            <a:srgbClr val="7F26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F15B097E-7E57-0A6A-C973-DDB21C139CC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98666" y="845429"/>
                        <a:ext cx="2464365" cy="66010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rIns="0" rtlCol="0" anchor="b">
                        <a:spAutoFit/>
                      </a:bodyPr>
                      <a:lstStyle/>
                      <a:p>
                        <a:r>
                          <a:rPr lang="en-US" sz="3100" b="1" noProof="1">
                            <a:ln>
                              <a:solidFill>
                                <a:srgbClr val="7F2600"/>
                              </a:solidFill>
                            </a:ln>
                            <a:solidFill>
                              <a:srgbClr val="E9717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"/>
                          </a:rPr>
                          <a:t>Impossible</a:t>
                        </a:r>
                      </a:p>
                    </p:txBody>
                  </p:sp>
                </p:grp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48CACC00-2DF5-93E3-B8AB-E6F11615B48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3234" y="1923177"/>
                      <a:ext cx="1008509" cy="5369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>
                          <a:ln>
                            <a:solidFill>
                              <a:srgbClr val="7F2600"/>
                            </a:solidFill>
                          </a:ln>
                          <a:latin typeface=""/>
                        </a:rPr>
                        <a:t>2010</a:t>
                      </a:r>
                    </a:p>
                  </p:txBody>
                </p: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419A0336-B0F5-58DD-4CFD-4B7F6EF7E68E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74" y="732348"/>
                    <a:ext cx="2571766" cy="1719142"/>
                    <a:chOff x="3665528" y="747110"/>
                    <a:chExt cx="2571766" cy="1719142"/>
                  </a:xfrm>
                </p:grpSpPr>
                <p:grpSp>
                  <p:nvGrpSpPr>
                    <p:cNvPr id="9" name="Group 8">
                      <a:extLst>
                        <a:ext uri="{FF2B5EF4-FFF2-40B4-BE49-F238E27FC236}">
                          <a16:creationId xmlns:a16="http://schemas.microsoft.com/office/drawing/2014/main" id="{36A6F788-F6CC-CF34-7BAE-5CE91A498AF6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3697289" y="747110"/>
                      <a:ext cx="890588" cy="1187777"/>
                      <a:chOff x="2686051" y="2841299"/>
                      <a:chExt cx="890588" cy="1187777"/>
                    </a:xfrm>
                  </p:grpSpPr>
                  <p:grpSp>
                    <p:nvGrpSpPr>
                      <p:cNvPr id="10" name="Group 9">
                        <a:extLst>
                          <a:ext uri="{FF2B5EF4-FFF2-40B4-BE49-F238E27FC236}">
                            <a16:creationId xmlns:a16="http://schemas.microsoft.com/office/drawing/2014/main" id="{92CE2AB0-EAC9-B3B9-C9EE-11370198EC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86051" y="3138488"/>
                        <a:ext cx="890588" cy="890588"/>
                        <a:chOff x="2686051" y="3138488"/>
                        <a:chExt cx="890588" cy="890588"/>
                      </a:xfrm>
                    </p:grpSpPr>
                    <p:sp>
                      <p:nvSpPr>
                        <p:cNvPr id="12" name="Oval 11">
                          <a:extLst>
                            <a:ext uri="{FF2B5EF4-FFF2-40B4-BE49-F238E27FC236}">
                              <a16:creationId xmlns:a16="http://schemas.microsoft.com/office/drawing/2014/main" id="{5A5B4E45-11AD-026F-D376-0DF3C55294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86051" y="3138488"/>
                          <a:ext cx="890588" cy="890588"/>
                        </a:xfrm>
                        <a:prstGeom prst="ellipse">
                          <a:avLst/>
                        </a:prstGeom>
                        <a:solidFill>
                          <a:srgbClr val="FA9B2B">
                            <a:alpha val="15000"/>
                          </a:srgbClr>
                        </a:solidFill>
                        <a:ln w="9525">
                          <a:solidFill>
                            <a:srgbClr val="FA9B2B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  <p:sp>
                      <p:nvSpPr>
                        <p:cNvPr id="13" name="Oval 12">
                          <a:extLst>
                            <a:ext uri="{FF2B5EF4-FFF2-40B4-BE49-F238E27FC236}">
                              <a16:creationId xmlns:a16="http://schemas.microsoft.com/office/drawing/2014/main" id="{1A5C1D30-BFC5-2692-7566-05A3D4B84C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33084" y="3285521"/>
                          <a:ext cx="596523" cy="596523"/>
                        </a:xfrm>
                        <a:prstGeom prst="ellipse">
                          <a:avLst/>
                        </a:prstGeom>
                        <a:solidFill>
                          <a:srgbClr val="FA9B2B"/>
                        </a:solidFill>
                        <a:ln w="9525">
                          <a:solidFill>
                            <a:srgbClr val="CF671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  <p:sp>
                      <p:nvSpPr>
                        <p:cNvPr id="14" name="Oval 13">
                          <a:extLst>
                            <a:ext uri="{FF2B5EF4-FFF2-40B4-BE49-F238E27FC236}">
                              <a16:creationId xmlns:a16="http://schemas.microsoft.com/office/drawing/2014/main" id="{15036D64-2D63-1216-6FAD-83F4F4562F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78014" y="3430451"/>
                          <a:ext cx="306663" cy="30666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CF671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  <p:sp>
                      <p:nvSpPr>
                        <p:cNvPr id="15" name="Oval 14">
                          <a:extLst>
                            <a:ext uri="{FF2B5EF4-FFF2-40B4-BE49-F238E27FC236}">
                              <a16:creationId xmlns:a16="http://schemas.microsoft.com/office/drawing/2014/main" id="{02150F5F-DAA2-E137-D29B-7BD0A9B42B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68333" y="3520770"/>
                          <a:ext cx="126024" cy="126024"/>
                        </a:xfrm>
                        <a:prstGeom prst="ellipse">
                          <a:avLst/>
                        </a:prstGeom>
                        <a:solidFill>
                          <a:srgbClr val="FA9B2B"/>
                        </a:solidFill>
                        <a:ln w="9525">
                          <a:solidFill>
                            <a:srgbClr val="CF671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</p:grpSp>
                  <p:cxnSp>
                    <p:nvCxnSpPr>
                      <p:cNvPr id="11" name="Straight Connector 10">
                        <a:extLst>
                          <a:ext uri="{FF2B5EF4-FFF2-40B4-BE49-F238E27FC236}">
                            <a16:creationId xmlns:a16="http://schemas.microsoft.com/office/drawing/2014/main" id="{432C5CC8-7612-6469-E0D7-47AD8183336E}"/>
                          </a:ext>
                        </a:extLst>
                      </p:cNvPr>
                      <p:cNvCxnSpPr>
                        <a:cxnSpLocks/>
                        <a:stCxn id="13" idx="0"/>
                      </p:cNvCxnSpPr>
                      <p:nvPr/>
                    </p:nvCxnSpPr>
                    <p:spPr>
                      <a:xfrm rot="10800000">
                        <a:off x="3131346" y="2841299"/>
                        <a:ext cx="0" cy="444222"/>
                      </a:xfrm>
                      <a:prstGeom prst="line">
                        <a:avLst/>
                      </a:prstGeom>
                      <a:solidFill>
                        <a:schemeClr val="accent3"/>
                      </a:solidFill>
                      <a:ln w="19050">
                        <a:solidFill>
                          <a:srgbClr val="CF671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</p:cxnSp>
                </p:grpSp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4488427F-C8A6-C0B5-242D-300ADB0CAB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17758" y="867923"/>
                      <a:ext cx="1619536" cy="6546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b">
                      <a:spAutoFit/>
                    </a:bodyPr>
                    <a:lstStyle/>
                    <a:p>
                      <a:r>
                        <a:rPr lang="en-US" sz="3100" b="1" noProof="1">
                          <a:ln>
                            <a:solidFill>
                              <a:srgbClr val="CE6613"/>
                            </a:solidFill>
                          </a:ln>
                          <a:solidFill>
                            <a:srgbClr val="FB9B2A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"/>
                        </a:rPr>
                        <a:t>Limited</a:t>
                      </a:r>
                    </a:p>
                  </p:txBody>
                </p:sp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B29886A1-AD92-FA26-D2F1-C1F0B57B3C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65528" y="1929265"/>
                      <a:ext cx="1008509" cy="5369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>
                          <a:ln>
                            <a:solidFill>
                              <a:srgbClr val="D06712"/>
                            </a:solidFill>
                          </a:ln>
                          <a:latin typeface=""/>
                        </a:rPr>
                        <a:t>2012</a:t>
                      </a:r>
                    </a:p>
                  </p:txBody>
                </p: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97448382-7996-0504-B6A8-3C9B75F62907}"/>
                      </a:ext>
                    </a:extLst>
                  </p:cNvPr>
                  <p:cNvGrpSpPr/>
                  <p:nvPr/>
                </p:nvGrpSpPr>
                <p:grpSpPr>
                  <a:xfrm>
                    <a:off x="7179719" y="737893"/>
                    <a:ext cx="3115171" cy="1722271"/>
                    <a:chOff x="6522551" y="744653"/>
                    <a:chExt cx="3115171" cy="1722271"/>
                  </a:xfrm>
                </p:grpSpPr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BB6F110D-5930-7D6D-E214-DE68E8013D2E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6554312" y="744653"/>
                      <a:ext cx="890588" cy="1188095"/>
                      <a:chOff x="2686051" y="2840981"/>
                      <a:chExt cx="890588" cy="1188095"/>
                    </a:xfrm>
                  </p:grpSpPr>
                  <p:grpSp>
                    <p:nvGrpSpPr>
                      <p:cNvPr id="17" name="Group 16">
                        <a:extLst>
                          <a:ext uri="{FF2B5EF4-FFF2-40B4-BE49-F238E27FC236}">
                            <a16:creationId xmlns:a16="http://schemas.microsoft.com/office/drawing/2014/main" id="{8BB0FA28-6E80-3A64-C8D8-4F989D5AE1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86051" y="3138488"/>
                        <a:ext cx="890588" cy="890588"/>
                        <a:chOff x="2686051" y="3138488"/>
                        <a:chExt cx="890588" cy="890588"/>
                      </a:xfrm>
                    </p:grpSpPr>
                    <p:sp>
                      <p:nvSpPr>
                        <p:cNvPr id="19" name="Oval 18">
                          <a:extLst>
                            <a:ext uri="{FF2B5EF4-FFF2-40B4-BE49-F238E27FC236}">
                              <a16:creationId xmlns:a16="http://schemas.microsoft.com/office/drawing/2014/main" id="{D6A79405-8FB3-9E9D-E562-998E22AADF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86051" y="3138488"/>
                          <a:ext cx="890588" cy="890588"/>
                        </a:xfrm>
                        <a:prstGeom prst="ellipse">
                          <a:avLst/>
                        </a:prstGeom>
                        <a:solidFill>
                          <a:srgbClr val="F1D868">
                            <a:alpha val="15000"/>
                          </a:srgbClr>
                        </a:solidFill>
                        <a:ln w="9525">
                          <a:solidFill>
                            <a:srgbClr val="F2D968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  <p:sp>
                      <p:nvSpPr>
                        <p:cNvPr id="20" name="Oval 19">
                          <a:extLst>
                            <a:ext uri="{FF2B5EF4-FFF2-40B4-BE49-F238E27FC236}">
                              <a16:creationId xmlns:a16="http://schemas.microsoft.com/office/drawing/2014/main" id="{DFAD5E75-44CE-D6D2-01A3-A3CCA0B7AE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33084" y="3285521"/>
                          <a:ext cx="596523" cy="596523"/>
                        </a:xfrm>
                        <a:prstGeom prst="ellipse">
                          <a:avLst/>
                        </a:prstGeom>
                        <a:solidFill>
                          <a:srgbClr val="F1D868"/>
                        </a:solidFill>
                        <a:ln w="9525">
                          <a:solidFill>
                            <a:srgbClr val="968744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  <p:sp>
                      <p:nvSpPr>
                        <p:cNvPr id="21" name="Oval 20">
                          <a:extLst>
                            <a:ext uri="{FF2B5EF4-FFF2-40B4-BE49-F238E27FC236}">
                              <a16:creationId xmlns:a16="http://schemas.microsoft.com/office/drawing/2014/main" id="{FA9FE526-477E-B8A1-4AA3-B51845A5AB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78014" y="3430451"/>
                          <a:ext cx="306663" cy="30666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968744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  <p:sp>
                      <p:nvSpPr>
                        <p:cNvPr id="22" name="Oval 21">
                          <a:extLst>
                            <a:ext uri="{FF2B5EF4-FFF2-40B4-BE49-F238E27FC236}">
                              <a16:creationId xmlns:a16="http://schemas.microsoft.com/office/drawing/2014/main" id="{A51F2155-79B5-51E2-DB77-FC1707F553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68333" y="3520770"/>
                          <a:ext cx="126024" cy="126024"/>
                        </a:xfrm>
                        <a:prstGeom prst="ellipse">
                          <a:avLst/>
                        </a:prstGeom>
                        <a:solidFill>
                          <a:srgbClr val="F1D868"/>
                        </a:solidFill>
                        <a:ln w="9525">
                          <a:solidFill>
                            <a:srgbClr val="968744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</p:grpSp>
                  <p:cxnSp>
                    <p:nvCxnSpPr>
                      <p:cNvPr id="18" name="Straight Connector 17">
                        <a:extLst>
                          <a:ext uri="{FF2B5EF4-FFF2-40B4-BE49-F238E27FC236}">
                            <a16:creationId xmlns:a16="http://schemas.microsoft.com/office/drawing/2014/main" id="{AB9359A1-5F91-6227-024C-E88ECC5EDD5D}"/>
                          </a:ext>
                        </a:extLst>
                      </p:cNvPr>
                      <p:cNvCxnSpPr>
                        <a:cxnSpLocks/>
                        <a:stCxn id="20" idx="0"/>
                      </p:cNvCxnSpPr>
                      <p:nvPr/>
                    </p:nvCxnSpPr>
                    <p:spPr>
                      <a:xfrm rot="10800000">
                        <a:off x="3131346" y="2840981"/>
                        <a:ext cx="0" cy="444540"/>
                      </a:xfrm>
                      <a:prstGeom prst="line">
                        <a:avLst/>
                      </a:prstGeom>
                      <a:solidFill>
                        <a:schemeClr val="accent3"/>
                      </a:solidFill>
                      <a:ln w="19050">
                        <a:solidFill>
                          <a:srgbClr val="96874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</p:cxnSp>
                </p:grpSp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9F714069-1F92-FC03-2380-E3D67FD0CE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74781" y="856883"/>
                      <a:ext cx="2162941" cy="6601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b">
                      <a:spAutoFit/>
                    </a:bodyPr>
                    <a:lstStyle/>
                    <a:p>
                      <a:r>
                        <a:rPr lang="en-US" sz="3100" b="1" noProof="1">
                          <a:ln>
                            <a:solidFill>
                              <a:srgbClr val="978644"/>
                            </a:solidFill>
                          </a:ln>
                          <a:solidFill>
                            <a:srgbClr val="EED667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"/>
                        </a:rPr>
                        <a:t>Possible</a:t>
                      </a:r>
                    </a:p>
                  </p:txBody>
                </p:sp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CBB99097-2853-3126-AFBA-2B275EE576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22551" y="1929937"/>
                      <a:ext cx="1008509" cy="5369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>
                          <a:ln>
                            <a:solidFill>
                              <a:srgbClr val="978644"/>
                            </a:solidFill>
                          </a:ln>
                          <a:latin typeface=""/>
                        </a:rPr>
                        <a:t>2017</a:t>
                      </a:r>
                    </a:p>
                  </p:txBody>
                </p: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0F3F7A3F-FF15-97B0-04A6-62982BE22101}"/>
                      </a:ext>
                    </a:extLst>
                  </p:cNvPr>
                  <p:cNvGrpSpPr/>
                  <p:nvPr/>
                </p:nvGrpSpPr>
                <p:grpSpPr>
                  <a:xfrm>
                    <a:off x="10562527" y="732348"/>
                    <a:ext cx="3114597" cy="1705736"/>
                    <a:chOff x="9756720" y="768047"/>
                    <a:chExt cx="3114597" cy="1705736"/>
                  </a:xfrm>
                </p:grpSpPr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211FFC1D-CEFD-941E-3085-BEFE635D0306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9788481" y="768047"/>
                      <a:ext cx="890588" cy="1180326"/>
                      <a:chOff x="2686051" y="2848750"/>
                      <a:chExt cx="890588" cy="1180326"/>
                    </a:xfrm>
                  </p:grpSpPr>
                  <p:grpSp>
                    <p:nvGrpSpPr>
                      <p:cNvPr id="24" name="Group 23">
                        <a:extLst>
                          <a:ext uri="{FF2B5EF4-FFF2-40B4-BE49-F238E27FC236}">
                            <a16:creationId xmlns:a16="http://schemas.microsoft.com/office/drawing/2014/main" id="{16B46820-3A91-3408-A35B-5AC19A4DE5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86051" y="3138488"/>
                        <a:ext cx="890588" cy="890588"/>
                        <a:chOff x="2686051" y="3138488"/>
                        <a:chExt cx="890588" cy="890588"/>
                      </a:xfrm>
                    </p:grpSpPr>
                    <p:sp>
                      <p:nvSpPr>
                        <p:cNvPr id="26" name="Oval 25">
                          <a:extLst>
                            <a:ext uri="{FF2B5EF4-FFF2-40B4-BE49-F238E27FC236}">
                              <a16:creationId xmlns:a16="http://schemas.microsoft.com/office/drawing/2014/main" id="{7F9161A0-FDC7-D805-7A97-782601B87D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86051" y="3138488"/>
                          <a:ext cx="890588" cy="890588"/>
                        </a:xfrm>
                        <a:prstGeom prst="ellipse">
                          <a:avLst/>
                        </a:prstGeom>
                        <a:solidFill>
                          <a:srgbClr val="8EC556">
                            <a:alpha val="15000"/>
                          </a:srgbClr>
                        </a:solidFill>
                        <a:ln w="9525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  <p:sp>
                      <p:nvSpPr>
                        <p:cNvPr id="27" name="Oval 26">
                          <a:extLst>
                            <a:ext uri="{FF2B5EF4-FFF2-40B4-BE49-F238E27FC236}">
                              <a16:creationId xmlns:a16="http://schemas.microsoft.com/office/drawing/2014/main" id="{E08EA1DB-2444-05CF-1E76-EC007CD829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33084" y="3285521"/>
                          <a:ext cx="596523" cy="596523"/>
                        </a:xfrm>
                        <a:prstGeom prst="ellipse">
                          <a:avLst/>
                        </a:prstGeom>
                        <a:solidFill>
                          <a:srgbClr val="8EC556"/>
                        </a:solidFill>
                        <a:ln w="9525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  <p:sp>
                      <p:nvSpPr>
                        <p:cNvPr id="28" name="Oval 27">
                          <a:extLst>
                            <a:ext uri="{FF2B5EF4-FFF2-40B4-BE49-F238E27FC236}">
                              <a16:creationId xmlns:a16="http://schemas.microsoft.com/office/drawing/2014/main" id="{C13B545A-1FFB-2349-7F20-4B0B95A6B3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78014" y="3430451"/>
                          <a:ext cx="306663" cy="30666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  <p:sp>
                      <p:nvSpPr>
                        <p:cNvPr id="29" name="Oval 28">
                          <a:extLst>
                            <a:ext uri="{FF2B5EF4-FFF2-40B4-BE49-F238E27FC236}">
                              <a16:creationId xmlns:a16="http://schemas.microsoft.com/office/drawing/2014/main" id="{2653862D-EF31-D62C-D06E-232C41CE84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68333" y="3520770"/>
                          <a:ext cx="126024" cy="126024"/>
                        </a:xfrm>
                        <a:prstGeom prst="ellipse">
                          <a:avLst/>
                        </a:prstGeom>
                        <a:solidFill>
                          <a:srgbClr val="8EC556"/>
                        </a:solidFill>
                        <a:ln w="9525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566">
                            <a:latin typeface=""/>
                          </a:endParaRPr>
                        </a:p>
                      </p:txBody>
                    </p:sp>
                  </p:grpSp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id="{39715391-2505-3955-829B-5A6980B4DDC0}"/>
                          </a:ext>
                        </a:extLst>
                      </p:cNvPr>
                      <p:cNvCxnSpPr>
                        <a:cxnSpLocks/>
                        <a:stCxn id="27" idx="0"/>
                      </p:cNvCxnSpPr>
                      <p:nvPr/>
                    </p:nvCxnSpPr>
                    <p:spPr>
                      <a:xfrm rot="10800000">
                        <a:off x="3131346" y="2848750"/>
                        <a:ext cx="0" cy="436771"/>
                      </a:xfrm>
                      <a:prstGeom prst="line">
                        <a:avLst/>
                      </a:prstGeom>
                      <a:solidFill>
                        <a:schemeClr val="accent3"/>
                      </a:solidFill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</p:cxnSp>
                </p:grpSp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440AEEB1-CC55-40CB-9F17-05C7098262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08375" y="876402"/>
                      <a:ext cx="2162942" cy="6601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b">
                      <a:spAutoFit/>
                    </a:bodyPr>
                    <a:lstStyle/>
                    <a:p>
                      <a:r>
                        <a:rPr lang="en-US" sz="3100" b="1" noProof="1">
                          <a:ln>
                            <a:solidFill>
                              <a:srgbClr val="265317"/>
                            </a:solidFill>
                          </a:ln>
                          <a:solidFill>
                            <a:srgbClr val="8FC556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"/>
                        </a:rPr>
                        <a:t>Practical</a:t>
                      </a:r>
                    </a:p>
                  </p:txBody>
                </p:sp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E24D3B3C-8950-3684-34B5-25EDBF9258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6720" y="1936796"/>
                      <a:ext cx="1008509" cy="5369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>
                          <a:ln>
                            <a:solidFill>
                              <a:srgbClr val="265317"/>
                            </a:solidFill>
                          </a:ln>
                          <a:latin typeface=""/>
                        </a:rPr>
                        <a:t>2024</a:t>
                      </a:r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B03A092C-BF94-45F4-50A1-0637BF9B8FC1}"/>
                      </a:ext>
                    </a:extLst>
                  </p:cNvPr>
                  <p:cNvGrpSpPr/>
                  <p:nvPr/>
                </p:nvGrpSpPr>
                <p:grpSpPr>
                  <a:xfrm>
                    <a:off x="600261" y="2410404"/>
                    <a:ext cx="2447439" cy="1321088"/>
                    <a:chOff x="600545" y="2432484"/>
                    <a:chExt cx="2447439" cy="1321088"/>
                  </a:xfrm>
                </p:grpSpPr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56BEE601-6F72-24EB-D83F-41E62F040C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545" y="2908503"/>
                      <a:ext cx="2447439" cy="8450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 anchor="t">
                      <a:spAutoFit/>
                    </a:bodyPr>
                    <a:lstStyle/>
                    <a:p>
                      <a:pPr algn="ctr"/>
                      <a:r>
                        <a:rPr lang="en-US" sz="1350" dirty="0">
                          <a:solidFill>
                            <a:srgbClr val="595959"/>
                          </a:solidFill>
                          <a:latin typeface=""/>
                        </a:rPr>
                        <a:t>Impossible for proteins. Limited to small molecules only</a:t>
                      </a:r>
                      <a:endParaRPr lang="en-US" sz="1350" dirty="0">
                        <a:latin typeface=""/>
                      </a:endParaRPr>
                    </a:p>
                  </p:txBody>
                </p:sp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E3D478A2-8C46-EC02-E917-B4B704A70E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546" y="2432484"/>
                      <a:ext cx="2447438" cy="4755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rIns="0" rtlCol="0" anchor="b">
                      <a:spAutoFit/>
                    </a:bodyPr>
                    <a:lstStyle/>
                    <a:p>
                      <a:pPr algn="ctr"/>
                      <a:r>
                        <a:rPr lang="en-US" sz="2000" b="1" noProof="1">
                          <a:latin typeface=""/>
                        </a:rPr>
                        <a:t>QM Calculations</a:t>
                      </a:r>
                    </a:p>
                  </p:txBody>
                </p:sp>
              </p:grpSp>
              <p:pic>
                <p:nvPicPr>
                  <p:cNvPr id="77" name="Picture 76" descr="A colorful spiral object on a white background&#10;&#10;Description automatically generated">
                    <a:extLst>
                      <a:ext uri="{FF2B5EF4-FFF2-40B4-BE49-F238E27FC236}">
                        <a16:creationId xmlns:a16="http://schemas.microsoft.com/office/drawing/2014/main" id="{8A668A81-3364-24CC-A3BB-6BD4D8C698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9784" t="14936" r="11974" b="16334"/>
                  <a:stretch/>
                </p:blipFill>
                <p:spPr>
                  <a:xfrm>
                    <a:off x="3863893" y="3875006"/>
                    <a:ext cx="2614755" cy="2633505"/>
                  </a:xfrm>
                  <a:prstGeom prst="rect">
                    <a:avLst/>
                  </a:prstGeom>
                </p:spPr>
              </p:pic>
              <p:pic>
                <p:nvPicPr>
                  <p:cNvPr id="79" name="Picture 78" descr="A structure of a molecule&#10;&#10;Description automatically generated">
                    <a:extLst>
                      <a:ext uri="{FF2B5EF4-FFF2-40B4-BE49-F238E27FC236}">
                        <a16:creationId xmlns:a16="http://schemas.microsoft.com/office/drawing/2014/main" id="{0EAEC4C1-D77C-7B8F-884D-5A9400F9C4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11975" t="19408" r="3690" b="15017"/>
                  <a:stretch/>
                </p:blipFill>
                <p:spPr>
                  <a:xfrm>
                    <a:off x="334020" y="3972019"/>
                    <a:ext cx="2903130" cy="225736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EF6381-0CCA-09BD-F658-F5CDF70F205F}"/>
                  </a:ext>
                </a:extLst>
              </p:cNvPr>
              <p:cNvSpPr txBox="1"/>
              <p:nvPr/>
            </p:nvSpPr>
            <p:spPr>
              <a:xfrm>
                <a:off x="6917461" y="2425977"/>
                <a:ext cx="3326965" cy="460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000" b="1" noProof="1">
                    <a:latin typeface=""/>
                  </a:rPr>
                  <a:t>Q|R with Fragmentation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6EB761-A538-992C-069F-ABBE96D5EECF}"/>
                </a:ext>
              </a:extLst>
            </p:cNvPr>
            <p:cNvSpPr txBox="1"/>
            <p:nvPr/>
          </p:nvSpPr>
          <p:spPr>
            <a:xfrm>
              <a:off x="6046779" y="2968932"/>
              <a:ext cx="2833201" cy="7350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sz="1350" dirty="0">
                  <a:solidFill>
                    <a:srgbClr val="595959"/>
                  </a:solidFill>
                  <a:latin typeface=""/>
                </a:rPr>
                <a:t>QM-based protein refinement. Slow, resource-intensive, no inherent size limit</a:t>
              </a:r>
              <a:endParaRPr lang="en-US" sz="1350" dirty="0">
                <a:latin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86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67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 Display</vt:lpstr>
      <vt:lpstr>Arial</vt:lpstr>
      <vt:lpstr>Microsoft Sans Serif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Hatice Gokcan</dc:creator>
  <cp:lastModifiedBy>Hatice Gokcan</cp:lastModifiedBy>
  <cp:revision>13</cp:revision>
  <dcterms:created xsi:type="dcterms:W3CDTF">2024-05-06T23:28:14Z</dcterms:created>
  <dcterms:modified xsi:type="dcterms:W3CDTF">2024-07-07T18:54:39Z</dcterms:modified>
</cp:coreProperties>
</file>