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"/>
  </p:notesMasterIdLst>
  <p:sldIdLst>
    <p:sldId id="261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4200" userDrawn="1">
          <p15:clr>
            <a:srgbClr val="A4A3A4"/>
          </p15:clr>
        </p15:guide>
        <p15:guide id="2" pos="6912" userDrawn="1">
          <p15:clr>
            <a:srgbClr val="A4A3A4"/>
          </p15:clr>
        </p15:guide>
        <p15:guide id="3" pos="864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73BDC"/>
    <a:srgbClr val="1456B3"/>
    <a:srgbClr val="E3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646"/>
    <p:restoredTop sz="93997"/>
  </p:normalViewPr>
  <p:slideViewPr>
    <p:cSldViewPr snapToGrid="0">
      <p:cViewPr>
        <p:scale>
          <a:sx n="185" d="100"/>
          <a:sy n="185" d="100"/>
        </p:scale>
        <p:origin x="496" y="672"/>
      </p:cViewPr>
      <p:guideLst>
        <p:guide orient="horz" pos="4200"/>
        <p:guide pos="6912"/>
        <p:guide pos="864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78B34F2-AA48-3149-9D11-90E05BE192C2}" type="datetimeFigureOut">
              <a:rPr lang="en-US" smtClean="0"/>
              <a:t>7/3/25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F6FE6E5-ADDA-C84B-8AB5-C0CADA7506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938935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F6FE6E5-ADDA-C84B-8AB5-C0CADA7506CD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993303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8216CB-658C-8113-C087-87461451D2A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6E410BA-4396-C72C-5AC3-28B3A7D385E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52F29AF-53E6-844E-18CA-F8D0E4CA21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28ABB2-2BCA-C041-9297-D15BB191EC24}" type="datetimeFigureOut">
              <a:rPr lang="en-US" smtClean="0"/>
              <a:t>7/3/25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6F1367E-F171-0833-D0CD-98AED24AD0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8893297-5D29-1096-A75D-1BD21199C8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38A2E-3EF9-8E4E-A9F7-A5DFC40AE6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55746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2B9FC3-B7F0-FFA2-3BA7-C252ABBC96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7B16099-5F83-92B0-B13A-1866E249A77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D0B69C9-F6D4-BFCB-2436-B6E05F5B22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28ABB2-2BCA-C041-9297-D15BB191EC24}" type="datetimeFigureOut">
              <a:rPr lang="en-US" smtClean="0"/>
              <a:t>7/3/25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3DE5D02-BD2E-4E95-DBD0-B8EE11684F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9F9050B-E57E-B216-4059-0B191E5BA3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38A2E-3EF9-8E4E-A9F7-A5DFC40AE6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71852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B8907F61-3D8E-F09A-4D5A-E324CA4792E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CF65898-C9E6-FD84-7304-A441C17A448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F87411D-41E6-7990-5986-811D02B98D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28ABB2-2BCA-C041-9297-D15BB191EC24}" type="datetimeFigureOut">
              <a:rPr lang="en-US" smtClean="0"/>
              <a:t>7/3/25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08A936F-E03F-F19F-D63F-72512D1DA6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488B8CE-DE19-7991-4571-328778E8E7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38A2E-3EF9-8E4E-A9F7-A5DFC40AE6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56899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AACB70-FEDF-1522-8362-3C85CF1F70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FE127A4-3F45-B033-FBFB-CD4BF691341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91251BE-92E8-81D2-E0B7-47A6C57658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28ABB2-2BCA-C041-9297-D15BB191EC24}" type="datetimeFigureOut">
              <a:rPr lang="en-US" smtClean="0"/>
              <a:t>7/3/25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B56F8C9-7184-87D4-7A37-5D2B2CBF24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B565635-2BA7-9184-9CCC-67263529B3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38A2E-3EF9-8E4E-A9F7-A5DFC40AE6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39082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262609-7FB4-658D-E826-C491276192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F5C66AD-1A16-EA9E-E725-5C3C8F7BBAF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45CFF86-D5A0-DFC6-677A-1816615180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28ABB2-2BCA-C041-9297-D15BB191EC24}" type="datetimeFigureOut">
              <a:rPr lang="en-US" smtClean="0"/>
              <a:t>7/3/25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3C8FA6F-35D7-9F26-96F7-3B3B32D97B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A237B64-F514-E417-B9A1-2465529A1D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38A2E-3EF9-8E4E-A9F7-A5DFC40AE6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93873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1FB092-D691-F686-AF0F-7E18F840D1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4034E16-F550-4370-5EE9-D2222E70BA5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7605308-0F6A-5A9E-D628-2006D215FF0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46E9BDC-5D88-9D35-18FB-79FC7344AD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28ABB2-2BCA-C041-9297-D15BB191EC24}" type="datetimeFigureOut">
              <a:rPr lang="en-US" smtClean="0"/>
              <a:t>7/3/25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6E61F33-CA40-A86D-F911-361EBD2409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84F98FE-0089-B2A1-41D1-5F52F0823D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38A2E-3EF9-8E4E-A9F7-A5DFC40AE6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087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FFB192-575A-3309-508A-BD3587E87C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D4FC618-58C4-3A16-F09C-157DA183371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C5B95E5-7F86-E482-C07D-20F529D8BB0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096D632-F67C-B0DB-27AE-11D2595EA34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049E978-993D-7740-C5A1-1A7EF2AD56F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1F0906D-AE85-BD67-EAEA-C4D9DFD5B6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28ABB2-2BCA-C041-9297-D15BB191EC24}" type="datetimeFigureOut">
              <a:rPr lang="en-US" smtClean="0"/>
              <a:t>7/3/25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8358864-1057-7FA0-D8BE-9841ACE4C2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3342B1E-D813-CCC6-E976-306F815451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38A2E-3EF9-8E4E-A9F7-A5DFC40AE6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02291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E39AB1-7A93-8DC0-A63F-03E693386F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AA81621-9B50-C2F0-53D8-5D605074D7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28ABB2-2BCA-C041-9297-D15BB191EC24}" type="datetimeFigureOut">
              <a:rPr lang="en-US" smtClean="0"/>
              <a:t>7/3/25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67A0D47-BFB1-54FA-3469-2D9BD4703F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C73C18B-981D-600C-C107-77A9C91F8F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38A2E-3EF9-8E4E-A9F7-A5DFC40AE6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62705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4C2F564-4972-5586-8A19-DC682E246E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28ABB2-2BCA-C041-9297-D15BB191EC24}" type="datetimeFigureOut">
              <a:rPr lang="en-US" smtClean="0"/>
              <a:t>7/3/25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676F937-45EF-DED9-C836-ABA8B6283F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88A674B-9AE0-88BD-C3D8-2A14D6B3F1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38A2E-3EF9-8E4E-A9F7-A5DFC40AE6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70903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AB7EC2-17C8-BE27-66E0-25B46C91D8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EF66467-6847-00F7-4EDF-7B509A79F76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7CE8899-B08B-7E12-3967-78C34EDCB50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D05D476-05E6-DB57-C5B7-7B4E1FFE28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28ABB2-2BCA-C041-9297-D15BB191EC24}" type="datetimeFigureOut">
              <a:rPr lang="en-US" smtClean="0"/>
              <a:t>7/3/25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C71A80A-265F-1B7D-B9FB-91C0A04E0B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F6FE7E0-5173-1B3C-1138-F92833A8D2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38A2E-3EF9-8E4E-A9F7-A5DFC40AE6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91827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791296-1B9F-69FB-CED3-AAB98D4CD6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FF2EA19-5D5E-009F-66BF-158BBE8E401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5AD60EC-D787-2A5D-F9A3-04A8C29DCE1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41C70B3-E475-DCF5-E445-80E78CC098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28ABB2-2BCA-C041-9297-D15BB191EC24}" type="datetimeFigureOut">
              <a:rPr lang="en-US" smtClean="0"/>
              <a:t>7/3/25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855CCCA-61A4-A167-99E6-5B456F8B43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35086F5-5777-1021-2C80-EECC377D3D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38A2E-3EF9-8E4E-A9F7-A5DFC40AE6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16516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31F49E2-FBBB-AA6C-6B9F-951651935B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023AE98-7D7F-F071-C157-24E5B94D9F5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4E37E3B-A04D-F4A1-2D73-167630A14EE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328ABB2-2BCA-C041-9297-D15BB191EC24}" type="datetimeFigureOut">
              <a:rPr lang="en-US" smtClean="0"/>
              <a:t>7/3/25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E2A6802-2E4B-EF23-A0C7-DEF926CB0DC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1C73E48-D62C-B9DD-8462-545CFEA6886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038A2E-3EF9-8E4E-A9F7-A5DFC40AE6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19137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png"/><Relationship Id="rId7" Type="http://schemas.openxmlformats.org/officeDocument/2006/relationships/image" Target="../media/image5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emf"/><Relationship Id="rId5" Type="http://schemas.openxmlformats.org/officeDocument/2006/relationships/image" Target="../media/image3.png"/><Relationship Id="rId4" Type="http://schemas.openxmlformats.org/officeDocument/2006/relationships/image" Target="../media/image2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392B5CD3-54AD-2577-D482-688FD2EBC8E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41851" y="4415931"/>
            <a:ext cx="1920240" cy="1920240"/>
          </a:xfrm>
          <a:prstGeom prst="rect">
            <a:avLst/>
          </a:prstGeom>
        </p:spPr>
      </p:pic>
      <p:pic>
        <p:nvPicPr>
          <p:cNvPr id="45" name="Picture 44">
            <a:extLst>
              <a:ext uri="{FF2B5EF4-FFF2-40B4-BE49-F238E27FC236}">
                <a16:creationId xmlns:a16="http://schemas.microsoft.com/office/drawing/2014/main" id="{168F6C2F-9B83-0CCF-70FF-6876907C145F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6401" b="11857"/>
          <a:stretch/>
        </p:blipFill>
        <p:spPr>
          <a:xfrm>
            <a:off x="6832663" y="3211827"/>
            <a:ext cx="1643985" cy="863065"/>
          </a:xfrm>
          <a:prstGeom prst="rect">
            <a:avLst/>
          </a:prstGeom>
        </p:spPr>
      </p:pic>
      <p:pic>
        <p:nvPicPr>
          <p:cNvPr id="99" name="Picture 98">
            <a:extLst>
              <a:ext uri="{FF2B5EF4-FFF2-40B4-BE49-F238E27FC236}">
                <a16:creationId xmlns:a16="http://schemas.microsoft.com/office/drawing/2014/main" id="{EFCF39B0-CB39-BF0D-C2D6-27F587FDD441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29871" t="52083" r="52137" b="10830"/>
          <a:stretch/>
        </p:blipFill>
        <p:spPr>
          <a:xfrm>
            <a:off x="4313052" y="368451"/>
            <a:ext cx="1151619" cy="1186933"/>
          </a:xfrm>
          <a:prstGeom prst="rect">
            <a:avLst/>
          </a:prstGeom>
        </p:spPr>
      </p:pic>
      <p:pic>
        <p:nvPicPr>
          <p:cNvPr id="100" name="Picture 99">
            <a:extLst>
              <a:ext uri="{FF2B5EF4-FFF2-40B4-BE49-F238E27FC236}">
                <a16:creationId xmlns:a16="http://schemas.microsoft.com/office/drawing/2014/main" id="{91D22C28-2FF0-D0A2-9F37-37BECDC2AF88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72022" t="52240" r="9986" b="10829"/>
          <a:stretch/>
        </p:blipFill>
        <p:spPr>
          <a:xfrm>
            <a:off x="7276851" y="372106"/>
            <a:ext cx="1151619" cy="118194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A6A6DE2B-D846-9248-B71E-4AA796FF2955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9764" t="52083" r="72915" b="10830"/>
          <a:stretch/>
        </p:blipFill>
        <p:spPr>
          <a:xfrm>
            <a:off x="2882481" y="367299"/>
            <a:ext cx="1108672" cy="1186933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D59584E4-F499-B515-9246-29A3D2E5E521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51136" t="52240" r="29619" b="10829"/>
          <a:stretch/>
        </p:blipFill>
        <p:spPr>
          <a:xfrm>
            <a:off x="5796411" y="373649"/>
            <a:ext cx="1231831" cy="118194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7D84E103-571A-7E63-0D2F-C2BDC09BCE2F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8908" t="11726" r="71989" b="51032"/>
          <a:stretch/>
        </p:blipFill>
        <p:spPr>
          <a:xfrm>
            <a:off x="2827625" y="1793052"/>
            <a:ext cx="1222723" cy="1191893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925E670E-6FA1-931F-29F6-714798780127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51214" t="11726" r="30187" b="51032"/>
          <a:stretch/>
        </p:blipFill>
        <p:spPr>
          <a:xfrm>
            <a:off x="5803016" y="1793052"/>
            <a:ext cx="1190511" cy="1191893"/>
          </a:xfrm>
          <a:prstGeom prst="rect">
            <a:avLst/>
          </a:prstGeom>
        </p:spPr>
      </p:pic>
      <p:sp>
        <p:nvSpPr>
          <p:cNvPr id="71" name="TextBox 70">
            <a:extLst>
              <a:ext uri="{FF2B5EF4-FFF2-40B4-BE49-F238E27FC236}">
                <a16:creationId xmlns:a16="http://schemas.microsoft.com/office/drawing/2014/main" id="{6C396A58-141F-D5B8-B82A-D28A98A765DA}"/>
              </a:ext>
            </a:extLst>
          </p:cNvPr>
          <p:cNvSpPr txBox="1"/>
          <p:nvPr/>
        </p:nvSpPr>
        <p:spPr>
          <a:xfrm rot="16200000">
            <a:off x="2217610" y="5262834"/>
            <a:ext cx="1483823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" dirty="0" err="1">
                <a:solidFill>
                  <a:srgbClr val="173BD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R.m.s.d</a:t>
            </a:r>
            <a:r>
              <a:rPr lang="en-US" sz="800" dirty="0">
                <a:solidFill>
                  <a:srgbClr val="173BD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(</a:t>
            </a:r>
            <a:r>
              <a:rPr lang="en-US" sz="800" dirty="0" err="1">
                <a:solidFill>
                  <a:srgbClr val="173BD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Å</a:t>
            </a:r>
            <a:r>
              <a:rPr lang="en-US" sz="800" dirty="0">
                <a:solidFill>
                  <a:srgbClr val="173BD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), </a:t>
            </a:r>
            <a:r>
              <a:rPr lang="en-US" sz="800" dirty="0" err="1">
                <a:solidFill>
                  <a:srgbClr val="173BD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AQuaRef</a:t>
            </a:r>
            <a:endParaRPr lang="en-US" sz="800" dirty="0">
              <a:solidFill>
                <a:srgbClr val="173BD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2" name="TextBox 71">
            <a:extLst>
              <a:ext uri="{FF2B5EF4-FFF2-40B4-BE49-F238E27FC236}">
                <a16:creationId xmlns:a16="http://schemas.microsoft.com/office/drawing/2014/main" id="{152E561C-88C4-F035-7ED1-31C4F5F751A3}"/>
              </a:ext>
            </a:extLst>
          </p:cNvPr>
          <p:cNvSpPr txBox="1"/>
          <p:nvPr/>
        </p:nvSpPr>
        <p:spPr>
          <a:xfrm>
            <a:off x="3196567" y="6178319"/>
            <a:ext cx="1486731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" dirty="0" err="1">
                <a:solidFill>
                  <a:srgbClr val="173BD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R.m.s.d</a:t>
            </a:r>
            <a:r>
              <a:rPr lang="en-US" sz="800" dirty="0">
                <a:solidFill>
                  <a:srgbClr val="173BD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(</a:t>
            </a:r>
            <a:r>
              <a:rPr lang="en-US" sz="800" dirty="0" err="1">
                <a:solidFill>
                  <a:srgbClr val="173BD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Å</a:t>
            </a:r>
            <a:r>
              <a:rPr lang="en-US" sz="800" dirty="0">
                <a:solidFill>
                  <a:srgbClr val="173BD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), Phenix</a:t>
            </a:r>
          </a:p>
        </p:txBody>
      </p:sp>
      <p:sp>
        <p:nvSpPr>
          <p:cNvPr id="73" name="TextBox 72">
            <a:extLst>
              <a:ext uri="{FF2B5EF4-FFF2-40B4-BE49-F238E27FC236}">
                <a16:creationId xmlns:a16="http://schemas.microsoft.com/office/drawing/2014/main" id="{595BABBC-D7CC-E3FE-E7AA-2DEF352C2116}"/>
              </a:ext>
            </a:extLst>
          </p:cNvPr>
          <p:cNvSpPr txBox="1"/>
          <p:nvPr/>
        </p:nvSpPr>
        <p:spPr>
          <a:xfrm>
            <a:off x="3196568" y="4339307"/>
            <a:ext cx="1493133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" dirty="0" err="1">
                <a:solidFill>
                  <a:srgbClr val="E3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R.m.s.d</a:t>
            </a:r>
            <a:r>
              <a:rPr lang="en-US" sz="800" dirty="0">
                <a:solidFill>
                  <a:srgbClr val="E3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(°), Phenix</a:t>
            </a:r>
          </a:p>
        </p:txBody>
      </p:sp>
      <p:sp>
        <p:nvSpPr>
          <p:cNvPr id="74" name="TextBox 73">
            <a:extLst>
              <a:ext uri="{FF2B5EF4-FFF2-40B4-BE49-F238E27FC236}">
                <a16:creationId xmlns:a16="http://schemas.microsoft.com/office/drawing/2014/main" id="{8BF702C2-87CB-9740-73D1-DE940F8575DB}"/>
              </a:ext>
            </a:extLst>
          </p:cNvPr>
          <p:cNvSpPr txBox="1"/>
          <p:nvPr/>
        </p:nvSpPr>
        <p:spPr>
          <a:xfrm rot="5400000">
            <a:off x="4132998" y="5271146"/>
            <a:ext cx="1483822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" dirty="0" err="1">
                <a:solidFill>
                  <a:srgbClr val="E3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R.m.s.d</a:t>
            </a:r>
            <a:r>
              <a:rPr lang="en-US" sz="800" dirty="0">
                <a:solidFill>
                  <a:srgbClr val="E3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(°), </a:t>
            </a:r>
            <a:r>
              <a:rPr lang="en-US" sz="800" dirty="0" err="1">
                <a:solidFill>
                  <a:srgbClr val="E3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AQuaRef</a:t>
            </a:r>
            <a:endParaRPr lang="en-US" sz="800" dirty="0">
              <a:solidFill>
                <a:srgbClr val="E3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8" name="TextBox 77">
            <a:extLst>
              <a:ext uri="{FF2B5EF4-FFF2-40B4-BE49-F238E27FC236}">
                <a16:creationId xmlns:a16="http://schemas.microsoft.com/office/drawing/2014/main" id="{11582E8A-14F0-85F7-72DE-9332CD469F84}"/>
              </a:ext>
            </a:extLst>
          </p:cNvPr>
          <p:cNvSpPr txBox="1"/>
          <p:nvPr/>
        </p:nvSpPr>
        <p:spPr>
          <a:xfrm>
            <a:off x="3056929" y="218339"/>
            <a:ext cx="907059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" noProof="1">
                <a:latin typeface="Arial" panose="020B0604020202020204" pitchFamily="34" charset="0"/>
                <a:cs typeface="Arial" panose="020B0604020202020204" pitchFamily="34" charset="0"/>
              </a:rPr>
              <a:t>MP score</a:t>
            </a:r>
            <a:endParaRPr lang="en-US" sz="800" baseline="-25000" noProof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9" name="TextBox 78">
            <a:extLst>
              <a:ext uri="{FF2B5EF4-FFF2-40B4-BE49-F238E27FC236}">
                <a16:creationId xmlns:a16="http://schemas.microsoft.com/office/drawing/2014/main" id="{2F1C5F21-9406-FE6D-EF83-5CB842D0210B}"/>
              </a:ext>
            </a:extLst>
          </p:cNvPr>
          <p:cNvSpPr txBox="1"/>
          <p:nvPr/>
        </p:nvSpPr>
        <p:spPr>
          <a:xfrm>
            <a:off x="4551515" y="214356"/>
            <a:ext cx="909485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" noProof="1">
                <a:latin typeface="Arial" panose="020B0604020202020204" pitchFamily="34" charset="0"/>
                <a:cs typeface="Arial" panose="020B0604020202020204" pitchFamily="34" charset="0"/>
              </a:rPr>
              <a:t>Rama-Z</a:t>
            </a:r>
            <a:endParaRPr lang="en-US" sz="800" baseline="-25000" noProof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0" name="TextBox 79">
            <a:extLst>
              <a:ext uri="{FF2B5EF4-FFF2-40B4-BE49-F238E27FC236}">
                <a16:creationId xmlns:a16="http://schemas.microsoft.com/office/drawing/2014/main" id="{0ECFF005-D3C6-9888-EEA8-01A0242D88AA}"/>
              </a:ext>
            </a:extLst>
          </p:cNvPr>
          <p:cNvSpPr txBox="1"/>
          <p:nvPr/>
        </p:nvSpPr>
        <p:spPr>
          <a:xfrm>
            <a:off x="6027738" y="214699"/>
            <a:ext cx="906462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" noProof="1">
                <a:latin typeface="Arial" panose="020B0604020202020204" pitchFamily="34" charset="0"/>
                <a:cs typeface="Arial" panose="020B0604020202020204" pitchFamily="34" charset="0"/>
              </a:rPr>
              <a:t>CaBLAM</a:t>
            </a:r>
            <a:endParaRPr lang="en-US" sz="800" baseline="-25000" noProof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1" name="TextBox 80">
            <a:extLst>
              <a:ext uri="{FF2B5EF4-FFF2-40B4-BE49-F238E27FC236}">
                <a16:creationId xmlns:a16="http://schemas.microsoft.com/office/drawing/2014/main" id="{BAFDA364-3515-2550-41BC-E8B541046357}"/>
              </a:ext>
            </a:extLst>
          </p:cNvPr>
          <p:cNvSpPr txBox="1"/>
          <p:nvPr/>
        </p:nvSpPr>
        <p:spPr>
          <a:xfrm>
            <a:off x="7348343" y="214123"/>
            <a:ext cx="1196161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noProof="1">
                <a:latin typeface="Arial" panose="020B0604020202020204" pitchFamily="34" charset="0"/>
                <a:cs typeface="Arial" panose="020B0604020202020204" pitchFamily="34" charset="0"/>
              </a:rPr>
              <a:t>R.m.s.d. from start (Å)</a:t>
            </a:r>
            <a:endParaRPr lang="en-US" sz="800" baseline="-25000" noProof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5" name="TextBox 84">
            <a:extLst>
              <a:ext uri="{FF2B5EF4-FFF2-40B4-BE49-F238E27FC236}">
                <a16:creationId xmlns:a16="http://schemas.microsoft.com/office/drawing/2014/main" id="{727CEF83-1D37-5F83-CD29-D4C2B9A05318}"/>
              </a:ext>
            </a:extLst>
          </p:cNvPr>
          <p:cNvSpPr txBox="1"/>
          <p:nvPr/>
        </p:nvSpPr>
        <p:spPr>
          <a:xfrm>
            <a:off x="3049053" y="1633102"/>
            <a:ext cx="91143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" noProof="1">
                <a:latin typeface="Arial" panose="020B0604020202020204" pitchFamily="34" charset="0"/>
                <a:cs typeface="Arial" panose="020B0604020202020204" pitchFamily="34" charset="0"/>
              </a:rPr>
              <a:t>CC</a:t>
            </a:r>
            <a:r>
              <a:rPr lang="en-US" sz="800" baseline="-25000" noProof="1">
                <a:latin typeface="Arial" panose="020B0604020202020204" pitchFamily="34" charset="0"/>
                <a:cs typeface="Arial" panose="020B0604020202020204" pitchFamily="34" charset="0"/>
              </a:rPr>
              <a:t>MASK</a:t>
            </a:r>
          </a:p>
        </p:txBody>
      </p:sp>
      <p:sp>
        <p:nvSpPr>
          <p:cNvPr id="86" name="TextBox 85">
            <a:extLst>
              <a:ext uri="{FF2B5EF4-FFF2-40B4-BE49-F238E27FC236}">
                <a16:creationId xmlns:a16="http://schemas.microsoft.com/office/drawing/2014/main" id="{A00C1B18-2B50-6CC2-27BC-720907FE0AE3}"/>
              </a:ext>
            </a:extLst>
          </p:cNvPr>
          <p:cNvSpPr txBox="1"/>
          <p:nvPr/>
        </p:nvSpPr>
        <p:spPr>
          <a:xfrm>
            <a:off x="4551514" y="1633102"/>
            <a:ext cx="909485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" noProof="1">
                <a:latin typeface="Arial" panose="020B0604020202020204" pitchFamily="34" charset="0"/>
                <a:cs typeface="Arial" panose="020B0604020202020204" pitchFamily="34" charset="0"/>
              </a:rPr>
              <a:t>EMRinger</a:t>
            </a:r>
            <a:endParaRPr lang="en-US" sz="800" baseline="-25000" noProof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7" name="TextBox 86">
            <a:extLst>
              <a:ext uri="{FF2B5EF4-FFF2-40B4-BE49-F238E27FC236}">
                <a16:creationId xmlns:a16="http://schemas.microsoft.com/office/drawing/2014/main" id="{AEAEBE1D-DA57-046D-DA4A-CA168AEDA978}"/>
              </a:ext>
            </a:extLst>
          </p:cNvPr>
          <p:cNvSpPr txBox="1"/>
          <p:nvPr/>
        </p:nvSpPr>
        <p:spPr>
          <a:xfrm>
            <a:off x="6027739" y="1633102"/>
            <a:ext cx="906462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" noProof="1">
                <a:latin typeface="Arial" panose="020B0604020202020204" pitchFamily="34" charset="0"/>
                <a:cs typeface="Arial" panose="020B0604020202020204" pitchFamily="34" charset="0"/>
              </a:rPr>
              <a:t>R</a:t>
            </a:r>
            <a:r>
              <a:rPr lang="en-US" sz="800" baseline="-25000" noProof="1">
                <a:latin typeface="Arial" panose="020B0604020202020204" pitchFamily="34" charset="0"/>
                <a:cs typeface="Arial" panose="020B0604020202020204" pitchFamily="34" charset="0"/>
              </a:rPr>
              <a:t>FREE</a:t>
            </a:r>
            <a:r>
              <a:rPr lang="en-US" sz="800" noProof="1">
                <a:latin typeface="Arial" panose="020B0604020202020204" pitchFamily="34" charset="0"/>
                <a:cs typeface="Arial" panose="020B0604020202020204" pitchFamily="34" charset="0"/>
              </a:rPr>
              <a:t> (%)</a:t>
            </a:r>
            <a:endParaRPr lang="en-US" sz="800" baseline="-25000" noProof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8" name="TextBox 87">
            <a:extLst>
              <a:ext uri="{FF2B5EF4-FFF2-40B4-BE49-F238E27FC236}">
                <a16:creationId xmlns:a16="http://schemas.microsoft.com/office/drawing/2014/main" id="{8EAA0E2C-79FC-E603-C313-00E837F45268}"/>
              </a:ext>
            </a:extLst>
          </p:cNvPr>
          <p:cNvSpPr txBox="1"/>
          <p:nvPr/>
        </p:nvSpPr>
        <p:spPr>
          <a:xfrm>
            <a:off x="7524749" y="1637189"/>
            <a:ext cx="911375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800" noProof="1">
                <a:latin typeface="Arial" panose="020B0604020202020204" pitchFamily="34" charset="0"/>
                <a:cs typeface="Arial" panose="020B0604020202020204" pitchFamily="34" charset="0"/>
              </a:rPr>
              <a:t>Δ</a:t>
            </a:r>
            <a:r>
              <a:rPr lang="en-US" sz="800" noProof="1">
                <a:latin typeface="Arial" panose="020B0604020202020204" pitchFamily="34" charset="0"/>
                <a:cs typeface="Arial" panose="020B0604020202020204" pitchFamily="34" charset="0"/>
              </a:rPr>
              <a:t>R (%)</a:t>
            </a:r>
            <a:endParaRPr lang="en-US" sz="800" baseline="-25000" noProof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2" name="TextBox 91">
            <a:extLst>
              <a:ext uri="{FF2B5EF4-FFF2-40B4-BE49-F238E27FC236}">
                <a16:creationId xmlns:a16="http://schemas.microsoft.com/office/drawing/2014/main" id="{3314EFB8-9000-20E5-F1B5-FE71629AE639}"/>
              </a:ext>
            </a:extLst>
          </p:cNvPr>
          <p:cNvSpPr txBox="1"/>
          <p:nvPr/>
        </p:nvSpPr>
        <p:spPr>
          <a:xfrm>
            <a:off x="2758081" y="4275294"/>
            <a:ext cx="26066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noProof="1"/>
              <a:t>e</a:t>
            </a:r>
          </a:p>
        </p:txBody>
      </p:sp>
      <p:sp>
        <p:nvSpPr>
          <p:cNvPr id="93" name="TextBox 92">
            <a:extLst>
              <a:ext uri="{FF2B5EF4-FFF2-40B4-BE49-F238E27FC236}">
                <a16:creationId xmlns:a16="http://schemas.microsoft.com/office/drawing/2014/main" id="{D05DCD20-CDFD-0AF0-E8FA-C83F61C6D0D3}"/>
              </a:ext>
            </a:extLst>
          </p:cNvPr>
          <p:cNvSpPr txBox="1"/>
          <p:nvPr/>
        </p:nvSpPr>
        <p:spPr>
          <a:xfrm>
            <a:off x="2761953" y="2976362"/>
            <a:ext cx="26066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noProof="1"/>
              <a:t>d</a:t>
            </a:r>
          </a:p>
        </p:txBody>
      </p:sp>
      <p:sp>
        <p:nvSpPr>
          <p:cNvPr id="94" name="TextBox 93">
            <a:extLst>
              <a:ext uri="{FF2B5EF4-FFF2-40B4-BE49-F238E27FC236}">
                <a16:creationId xmlns:a16="http://schemas.microsoft.com/office/drawing/2014/main" id="{43FCF5F6-9506-0C48-EDCF-086DD71F2E04}"/>
              </a:ext>
            </a:extLst>
          </p:cNvPr>
          <p:cNvSpPr txBox="1"/>
          <p:nvPr/>
        </p:nvSpPr>
        <p:spPr>
          <a:xfrm>
            <a:off x="2755519" y="1637189"/>
            <a:ext cx="26066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noProof="1"/>
              <a:t>b</a:t>
            </a:r>
          </a:p>
        </p:txBody>
      </p:sp>
      <p:sp>
        <p:nvSpPr>
          <p:cNvPr id="95" name="TextBox 94">
            <a:extLst>
              <a:ext uri="{FF2B5EF4-FFF2-40B4-BE49-F238E27FC236}">
                <a16:creationId xmlns:a16="http://schemas.microsoft.com/office/drawing/2014/main" id="{F48CC1B7-19F5-F396-ED6E-CB46FB7F465D}"/>
              </a:ext>
            </a:extLst>
          </p:cNvPr>
          <p:cNvSpPr txBox="1"/>
          <p:nvPr/>
        </p:nvSpPr>
        <p:spPr>
          <a:xfrm>
            <a:off x="5595822" y="1626765"/>
            <a:ext cx="26066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noProof="1"/>
              <a:t>c</a:t>
            </a:r>
          </a:p>
        </p:txBody>
      </p:sp>
      <p:sp>
        <p:nvSpPr>
          <p:cNvPr id="96" name="TextBox 95">
            <a:extLst>
              <a:ext uri="{FF2B5EF4-FFF2-40B4-BE49-F238E27FC236}">
                <a16:creationId xmlns:a16="http://schemas.microsoft.com/office/drawing/2014/main" id="{33323823-AE85-3447-684F-BA8584925B7E}"/>
              </a:ext>
            </a:extLst>
          </p:cNvPr>
          <p:cNvSpPr txBox="1"/>
          <p:nvPr/>
        </p:nvSpPr>
        <p:spPr>
          <a:xfrm>
            <a:off x="2760142" y="240393"/>
            <a:ext cx="27491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noProof="1"/>
              <a:t>a</a:t>
            </a:r>
          </a:p>
        </p:txBody>
      </p:sp>
      <p:sp>
        <p:nvSpPr>
          <p:cNvPr id="97" name="TextBox 96">
            <a:extLst>
              <a:ext uri="{FF2B5EF4-FFF2-40B4-BE49-F238E27FC236}">
                <a16:creationId xmlns:a16="http://schemas.microsoft.com/office/drawing/2014/main" id="{2CD1DA40-0370-B940-319E-5C234758ADDA}"/>
              </a:ext>
            </a:extLst>
          </p:cNvPr>
          <p:cNvSpPr txBox="1"/>
          <p:nvPr/>
        </p:nvSpPr>
        <p:spPr>
          <a:xfrm>
            <a:off x="5078024" y="4275294"/>
            <a:ext cx="26066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noProof="1"/>
              <a:t>f</a:t>
            </a:r>
          </a:p>
        </p:txBody>
      </p:sp>
      <p:pic>
        <p:nvPicPr>
          <p:cNvPr id="49" name="Picture 48">
            <a:extLst>
              <a:ext uri="{FF2B5EF4-FFF2-40B4-BE49-F238E27FC236}">
                <a16:creationId xmlns:a16="http://schemas.microsoft.com/office/drawing/2014/main" id="{AEF026CE-4CDC-E242-13D3-E50F0BE58563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6253" b="11857"/>
          <a:stretch/>
        </p:blipFill>
        <p:spPr>
          <a:xfrm>
            <a:off x="3048217" y="3207021"/>
            <a:ext cx="1646584" cy="863065"/>
          </a:xfrm>
          <a:prstGeom prst="rect">
            <a:avLst/>
          </a:prstGeom>
        </p:spPr>
      </p:pic>
      <p:sp>
        <p:nvSpPr>
          <p:cNvPr id="91" name="TextBox 90">
            <a:extLst>
              <a:ext uri="{FF2B5EF4-FFF2-40B4-BE49-F238E27FC236}">
                <a16:creationId xmlns:a16="http://schemas.microsoft.com/office/drawing/2014/main" id="{745A3C9C-83D0-8900-C215-FB845562453E}"/>
              </a:ext>
            </a:extLst>
          </p:cNvPr>
          <p:cNvSpPr txBox="1"/>
          <p:nvPr/>
        </p:nvSpPr>
        <p:spPr>
          <a:xfrm>
            <a:off x="6819846" y="3052548"/>
            <a:ext cx="1606049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" noProof="1">
                <a:latin typeface="Arial" panose="020B0604020202020204" pitchFamily="34" charset="0"/>
                <a:cs typeface="Arial" panose="020B0604020202020204" pitchFamily="34" charset="0"/>
              </a:rPr>
              <a:t>AQuaRef</a:t>
            </a:r>
            <a:endParaRPr lang="en-US" sz="800" baseline="-25000" noProof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58" name="Group 57">
            <a:extLst>
              <a:ext uri="{FF2B5EF4-FFF2-40B4-BE49-F238E27FC236}">
                <a16:creationId xmlns:a16="http://schemas.microsoft.com/office/drawing/2014/main" id="{9A709B66-5152-030E-F1D8-C9944EE50F64}"/>
              </a:ext>
            </a:extLst>
          </p:cNvPr>
          <p:cNvGrpSpPr/>
          <p:nvPr/>
        </p:nvGrpSpPr>
        <p:grpSpPr>
          <a:xfrm>
            <a:off x="6534411" y="3140475"/>
            <a:ext cx="2004868" cy="1184837"/>
            <a:chOff x="8590108" y="3396714"/>
            <a:chExt cx="2004868" cy="1184837"/>
          </a:xfrm>
        </p:grpSpPr>
        <p:sp>
          <p:nvSpPr>
            <p:cNvPr id="59" name="TextBox 58">
              <a:extLst>
                <a:ext uri="{FF2B5EF4-FFF2-40B4-BE49-F238E27FC236}">
                  <a16:creationId xmlns:a16="http://schemas.microsoft.com/office/drawing/2014/main" id="{472D2084-AD43-F29E-0641-EB2F51D6B801}"/>
                </a:ext>
              </a:extLst>
            </p:cNvPr>
            <p:cNvSpPr txBox="1"/>
            <p:nvPr/>
          </p:nvSpPr>
          <p:spPr>
            <a:xfrm>
              <a:off x="8715376" y="4258385"/>
              <a:ext cx="18796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800" noProof="1">
                  <a:latin typeface="Arial" panose="020B0604020202020204" pitchFamily="34" charset="0"/>
                  <a:cs typeface="Arial" panose="020B0604020202020204" pitchFamily="34" charset="0"/>
                </a:rPr>
                <a:t>  -2          1            0            1            2</a:t>
              </a:r>
              <a:endParaRPr lang="en-US" sz="800" baseline="-25000" noProof="1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0" name="TextBox 59">
              <a:extLst>
                <a:ext uri="{FF2B5EF4-FFF2-40B4-BE49-F238E27FC236}">
                  <a16:creationId xmlns:a16="http://schemas.microsoft.com/office/drawing/2014/main" id="{D2BA2E95-750C-BF53-F42E-F10957989D38}"/>
                </a:ext>
              </a:extLst>
            </p:cNvPr>
            <p:cNvSpPr txBox="1"/>
            <p:nvPr/>
          </p:nvSpPr>
          <p:spPr>
            <a:xfrm>
              <a:off x="8852151" y="4366107"/>
              <a:ext cx="1606049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800" noProof="1">
                  <a:latin typeface="Arial" panose="020B0604020202020204" pitchFamily="34" charset="0"/>
                  <a:cs typeface="Arial" panose="020B0604020202020204" pitchFamily="34" charset="0"/>
                </a:rPr>
                <a:t>Skew</a:t>
              </a:r>
              <a:endParaRPr lang="en-US" sz="800" baseline="-25000" noProof="1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1" name="TextBox 60">
              <a:extLst>
                <a:ext uri="{FF2B5EF4-FFF2-40B4-BE49-F238E27FC236}">
                  <a16:creationId xmlns:a16="http://schemas.microsoft.com/office/drawing/2014/main" id="{F148AA72-429D-ED84-9828-F7317C7D1DD7}"/>
                </a:ext>
              </a:extLst>
            </p:cNvPr>
            <p:cNvSpPr txBox="1"/>
            <p:nvPr/>
          </p:nvSpPr>
          <p:spPr>
            <a:xfrm rot="16200000">
              <a:off x="8298089" y="3805037"/>
              <a:ext cx="1032089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800" noProof="1">
                  <a:latin typeface="Arial" panose="020B0604020202020204" pitchFamily="34" charset="0"/>
                  <a:cs typeface="Arial" panose="020B0604020202020204" pitchFamily="34" charset="0"/>
                </a:rPr>
                <a:t>1         2        4    6</a:t>
              </a:r>
              <a:endParaRPr lang="en-US" sz="800" baseline="-25000" noProof="1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2" name="TextBox 61">
              <a:extLst>
                <a:ext uri="{FF2B5EF4-FFF2-40B4-BE49-F238E27FC236}">
                  <a16:creationId xmlns:a16="http://schemas.microsoft.com/office/drawing/2014/main" id="{F2468C0D-08F3-7E16-0125-EEC219C60C27}"/>
                </a:ext>
              </a:extLst>
            </p:cNvPr>
            <p:cNvSpPr txBox="1"/>
            <p:nvPr/>
          </p:nvSpPr>
          <p:spPr>
            <a:xfrm rot="16200000">
              <a:off x="8273433" y="3777452"/>
              <a:ext cx="848793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800" noProof="1">
                  <a:latin typeface="Arial" panose="020B0604020202020204" pitchFamily="34" charset="0"/>
                  <a:cs typeface="Arial" panose="020B0604020202020204" pitchFamily="34" charset="0"/>
                </a:rPr>
                <a:t>Ln(Kurtosis)</a:t>
              </a:r>
              <a:endParaRPr lang="en-US" sz="800" baseline="-25000" noProof="1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75" name="Group 74">
            <a:extLst>
              <a:ext uri="{FF2B5EF4-FFF2-40B4-BE49-F238E27FC236}">
                <a16:creationId xmlns:a16="http://schemas.microsoft.com/office/drawing/2014/main" id="{FFEC344D-2E4B-D989-7925-80F83494F21C}"/>
              </a:ext>
            </a:extLst>
          </p:cNvPr>
          <p:cNvGrpSpPr/>
          <p:nvPr/>
        </p:nvGrpSpPr>
        <p:grpSpPr>
          <a:xfrm>
            <a:off x="4641811" y="3045075"/>
            <a:ext cx="2004868" cy="1280069"/>
            <a:chOff x="4450257" y="2835763"/>
            <a:chExt cx="2004868" cy="1280069"/>
          </a:xfrm>
        </p:grpSpPr>
        <p:pic>
          <p:nvPicPr>
            <p:cNvPr id="47" name="Picture 46">
              <a:extLst>
                <a:ext uri="{FF2B5EF4-FFF2-40B4-BE49-F238E27FC236}">
                  <a16:creationId xmlns:a16="http://schemas.microsoft.com/office/drawing/2014/main" id="{4F8D3DB7-9929-4268-C40A-F04D7490BA1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/>
            <a:srcRect l="6512" b="12182"/>
            <a:stretch/>
          </p:blipFill>
          <p:spPr>
            <a:xfrm>
              <a:off x="4730750" y="2997735"/>
              <a:ext cx="1645602" cy="859890"/>
            </a:xfrm>
            <a:prstGeom prst="rect">
              <a:avLst/>
            </a:prstGeom>
          </p:spPr>
        </p:pic>
        <p:sp>
          <p:nvSpPr>
            <p:cNvPr id="90" name="TextBox 89">
              <a:extLst>
                <a:ext uri="{FF2B5EF4-FFF2-40B4-BE49-F238E27FC236}">
                  <a16:creationId xmlns:a16="http://schemas.microsoft.com/office/drawing/2014/main" id="{8E363723-EAF5-3FA5-8374-DFBE1D69953B}"/>
                </a:ext>
              </a:extLst>
            </p:cNvPr>
            <p:cNvSpPr txBox="1"/>
            <p:nvPr/>
          </p:nvSpPr>
          <p:spPr>
            <a:xfrm>
              <a:off x="4740248" y="2835763"/>
              <a:ext cx="1606049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800" noProof="1">
                  <a:latin typeface="Arial" panose="020B0604020202020204" pitchFamily="34" charset="0"/>
                  <a:cs typeface="Arial" panose="020B0604020202020204" pitchFamily="34" charset="0"/>
                </a:rPr>
                <a:t>Standard + additional restraints</a:t>
              </a:r>
              <a:endParaRPr lang="en-US" sz="800" baseline="-25000" noProof="1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grpSp>
          <p:nvGrpSpPr>
            <p:cNvPr id="64" name="Group 63">
              <a:extLst>
                <a:ext uri="{FF2B5EF4-FFF2-40B4-BE49-F238E27FC236}">
                  <a16:creationId xmlns:a16="http://schemas.microsoft.com/office/drawing/2014/main" id="{03682949-3057-6080-BF7D-2356C50D7F86}"/>
                </a:ext>
              </a:extLst>
            </p:cNvPr>
            <p:cNvGrpSpPr/>
            <p:nvPr/>
          </p:nvGrpSpPr>
          <p:grpSpPr>
            <a:xfrm>
              <a:off x="4450257" y="2930995"/>
              <a:ext cx="2004868" cy="1184837"/>
              <a:chOff x="8590108" y="3396714"/>
              <a:chExt cx="2004868" cy="1184837"/>
            </a:xfrm>
          </p:grpSpPr>
          <p:sp>
            <p:nvSpPr>
              <p:cNvPr id="65" name="TextBox 64">
                <a:extLst>
                  <a:ext uri="{FF2B5EF4-FFF2-40B4-BE49-F238E27FC236}">
                    <a16:creationId xmlns:a16="http://schemas.microsoft.com/office/drawing/2014/main" id="{CFA14B63-7DED-55DC-1704-5BD227EA6852}"/>
                  </a:ext>
                </a:extLst>
              </p:cNvPr>
              <p:cNvSpPr txBox="1"/>
              <p:nvPr/>
            </p:nvSpPr>
            <p:spPr>
              <a:xfrm>
                <a:off x="8715376" y="4258385"/>
                <a:ext cx="1879600" cy="21544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800" noProof="1">
                    <a:latin typeface="Arial" panose="020B0604020202020204" pitchFamily="34" charset="0"/>
                    <a:cs typeface="Arial" panose="020B0604020202020204" pitchFamily="34" charset="0"/>
                  </a:rPr>
                  <a:t>  -2          1            0            1            2</a:t>
                </a:r>
                <a:endParaRPr lang="en-US" sz="800" baseline="-25000" noProof="1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66" name="TextBox 65">
                <a:extLst>
                  <a:ext uri="{FF2B5EF4-FFF2-40B4-BE49-F238E27FC236}">
                    <a16:creationId xmlns:a16="http://schemas.microsoft.com/office/drawing/2014/main" id="{67180CFA-F283-43A7-B623-00D4001A65E5}"/>
                  </a:ext>
                </a:extLst>
              </p:cNvPr>
              <p:cNvSpPr txBox="1"/>
              <p:nvPr/>
            </p:nvSpPr>
            <p:spPr>
              <a:xfrm>
                <a:off x="8852151" y="4366107"/>
                <a:ext cx="1606049" cy="21544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800" noProof="1">
                    <a:latin typeface="Arial" panose="020B0604020202020204" pitchFamily="34" charset="0"/>
                    <a:cs typeface="Arial" panose="020B0604020202020204" pitchFamily="34" charset="0"/>
                  </a:rPr>
                  <a:t>Skew</a:t>
                </a:r>
                <a:endParaRPr lang="en-US" sz="800" baseline="-25000" noProof="1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67" name="TextBox 66">
                <a:extLst>
                  <a:ext uri="{FF2B5EF4-FFF2-40B4-BE49-F238E27FC236}">
                    <a16:creationId xmlns:a16="http://schemas.microsoft.com/office/drawing/2014/main" id="{A7FD74AD-176D-4D37-735E-6640F718177A}"/>
                  </a:ext>
                </a:extLst>
              </p:cNvPr>
              <p:cNvSpPr txBox="1"/>
              <p:nvPr/>
            </p:nvSpPr>
            <p:spPr>
              <a:xfrm rot="16200000">
                <a:off x="8298089" y="3805037"/>
                <a:ext cx="1032089" cy="21544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800" noProof="1">
                    <a:latin typeface="Arial" panose="020B0604020202020204" pitchFamily="34" charset="0"/>
                    <a:cs typeface="Arial" panose="020B0604020202020204" pitchFamily="34" charset="0"/>
                  </a:rPr>
                  <a:t>1         2        4    6</a:t>
                </a:r>
                <a:endParaRPr lang="en-US" sz="800" baseline="-25000" noProof="1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69" name="TextBox 68">
                <a:extLst>
                  <a:ext uri="{FF2B5EF4-FFF2-40B4-BE49-F238E27FC236}">
                    <a16:creationId xmlns:a16="http://schemas.microsoft.com/office/drawing/2014/main" id="{C7008460-57D0-CFDD-4ED4-910D2B69A68C}"/>
                  </a:ext>
                </a:extLst>
              </p:cNvPr>
              <p:cNvSpPr txBox="1"/>
              <p:nvPr/>
            </p:nvSpPr>
            <p:spPr>
              <a:xfrm rot="16200000">
                <a:off x="8273433" y="3777452"/>
                <a:ext cx="848793" cy="21544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800" noProof="1">
                    <a:latin typeface="Arial" panose="020B0604020202020204" pitchFamily="34" charset="0"/>
                    <a:cs typeface="Arial" panose="020B0604020202020204" pitchFamily="34" charset="0"/>
                  </a:rPr>
                  <a:t>Ln(Kurtosis)</a:t>
                </a:r>
                <a:endParaRPr lang="en-US" sz="800" baseline="-25000" noProof="1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</p:grpSp>
      <p:sp>
        <p:nvSpPr>
          <p:cNvPr id="89" name="TextBox 88">
            <a:extLst>
              <a:ext uri="{FF2B5EF4-FFF2-40B4-BE49-F238E27FC236}">
                <a16:creationId xmlns:a16="http://schemas.microsoft.com/office/drawing/2014/main" id="{9617A537-3BE8-625A-F22D-22083CF0E9E0}"/>
              </a:ext>
            </a:extLst>
          </p:cNvPr>
          <p:cNvSpPr txBox="1"/>
          <p:nvPr/>
        </p:nvSpPr>
        <p:spPr>
          <a:xfrm>
            <a:off x="3056929" y="3047057"/>
            <a:ext cx="160605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" noProof="1">
                <a:latin typeface="Arial" panose="020B0604020202020204" pitchFamily="34" charset="0"/>
                <a:cs typeface="Arial" panose="020B0604020202020204" pitchFamily="34" charset="0"/>
              </a:rPr>
              <a:t>Standard restraints</a:t>
            </a:r>
            <a:endParaRPr lang="en-US" sz="800" baseline="-25000" noProof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76" name="Group 75">
            <a:extLst>
              <a:ext uri="{FF2B5EF4-FFF2-40B4-BE49-F238E27FC236}">
                <a16:creationId xmlns:a16="http://schemas.microsoft.com/office/drawing/2014/main" id="{5788D4A2-A7EA-3032-E54E-F75750E41E97}"/>
              </a:ext>
            </a:extLst>
          </p:cNvPr>
          <p:cNvGrpSpPr/>
          <p:nvPr/>
        </p:nvGrpSpPr>
        <p:grpSpPr>
          <a:xfrm>
            <a:off x="2757729" y="3143513"/>
            <a:ext cx="2004868" cy="1184837"/>
            <a:chOff x="8590108" y="3396714"/>
            <a:chExt cx="2004868" cy="1184837"/>
          </a:xfrm>
        </p:grpSpPr>
        <p:sp>
          <p:nvSpPr>
            <p:cNvPr id="77" name="TextBox 76">
              <a:extLst>
                <a:ext uri="{FF2B5EF4-FFF2-40B4-BE49-F238E27FC236}">
                  <a16:creationId xmlns:a16="http://schemas.microsoft.com/office/drawing/2014/main" id="{A9B1A75D-D870-4678-1498-7B2074CD1A6A}"/>
                </a:ext>
              </a:extLst>
            </p:cNvPr>
            <p:cNvSpPr txBox="1"/>
            <p:nvPr/>
          </p:nvSpPr>
          <p:spPr>
            <a:xfrm>
              <a:off x="8715376" y="4258385"/>
              <a:ext cx="18796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800" noProof="1">
                  <a:latin typeface="Arial" panose="020B0604020202020204" pitchFamily="34" charset="0"/>
                  <a:cs typeface="Arial" panose="020B0604020202020204" pitchFamily="34" charset="0"/>
                </a:rPr>
                <a:t>  -2          1            0            1            2</a:t>
              </a:r>
              <a:endParaRPr lang="en-US" sz="800" baseline="-25000" noProof="1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82" name="TextBox 81">
              <a:extLst>
                <a:ext uri="{FF2B5EF4-FFF2-40B4-BE49-F238E27FC236}">
                  <a16:creationId xmlns:a16="http://schemas.microsoft.com/office/drawing/2014/main" id="{2C6F37C7-8C2E-4F23-FB3D-DCAE869DA63B}"/>
                </a:ext>
              </a:extLst>
            </p:cNvPr>
            <p:cNvSpPr txBox="1"/>
            <p:nvPr/>
          </p:nvSpPr>
          <p:spPr>
            <a:xfrm>
              <a:off x="8852151" y="4366107"/>
              <a:ext cx="1606049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800" noProof="1">
                  <a:latin typeface="Arial" panose="020B0604020202020204" pitchFamily="34" charset="0"/>
                  <a:cs typeface="Arial" panose="020B0604020202020204" pitchFamily="34" charset="0"/>
                </a:rPr>
                <a:t>Skew</a:t>
              </a:r>
              <a:endParaRPr lang="en-US" sz="800" baseline="-25000" noProof="1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83" name="TextBox 82">
              <a:extLst>
                <a:ext uri="{FF2B5EF4-FFF2-40B4-BE49-F238E27FC236}">
                  <a16:creationId xmlns:a16="http://schemas.microsoft.com/office/drawing/2014/main" id="{2715F257-499C-5816-D5B7-9307D3D9156E}"/>
                </a:ext>
              </a:extLst>
            </p:cNvPr>
            <p:cNvSpPr txBox="1"/>
            <p:nvPr/>
          </p:nvSpPr>
          <p:spPr>
            <a:xfrm rot="16200000">
              <a:off x="8298089" y="3805037"/>
              <a:ext cx="1032089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800" noProof="1">
                  <a:latin typeface="Arial" panose="020B0604020202020204" pitchFamily="34" charset="0"/>
                  <a:cs typeface="Arial" panose="020B0604020202020204" pitchFamily="34" charset="0"/>
                </a:rPr>
                <a:t>1         2        4    6</a:t>
              </a:r>
              <a:endParaRPr lang="en-US" sz="800" baseline="-25000" noProof="1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84" name="TextBox 83">
              <a:extLst>
                <a:ext uri="{FF2B5EF4-FFF2-40B4-BE49-F238E27FC236}">
                  <a16:creationId xmlns:a16="http://schemas.microsoft.com/office/drawing/2014/main" id="{731F0873-A3FA-71DF-B3BE-6B82DF41AF8D}"/>
                </a:ext>
              </a:extLst>
            </p:cNvPr>
            <p:cNvSpPr txBox="1"/>
            <p:nvPr/>
          </p:nvSpPr>
          <p:spPr>
            <a:xfrm rot="16200000">
              <a:off x="8273433" y="3777452"/>
              <a:ext cx="848793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800" noProof="1">
                  <a:latin typeface="Arial" panose="020B0604020202020204" pitchFamily="34" charset="0"/>
                  <a:cs typeface="Arial" panose="020B0604020202020204" pitchFamily="34" charset="0"/>
                </a:rPr>
                <a:t>Ln(Kurtosis)</a:t>
              </a:r>
              <a:endParaRPr lang="en-US" sz="800" baseline="-25000" noProof="1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103" name="Picture 102">
            <a:extLst>
              <a:ext uri="{FF2B5EF4-FFF2-40B4-BE49-F238E27FC236}">
                <a16:creationId xmlns:a16="http://schemas.microsoft.com/office/drawing/2014/main" id="{1F89BB60-C842-EE46-E833-AE6CA12E8DC4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71570" t="11726" r="9830" b="51032"/>
          <a:stretch/>
        </p:blipFill>
        <p:spPr>
          <a:xfrm>
            <a:off x="7247888" y="1797617"/>
            <a:ext cx="1190512" cy="1191893"/>
          </a:xfrm>
          <a:prstGeom prst="rect">
            <a:avLst/>
          </a:prstGeom>
        </p:spPr>
      </p:pic>
      <p:pic>
        <p:nvPicPr>
          <p:cNvPr id="104" name="Picture 103">
            <a:extLst>
              <a:ext uri="{FF2B5EF4-FFF2-40B4-BE49-F238E27FC236}">
                <a16:creationId xmlns:a16="http://schemas.microsoft.com/office/drawing/2014/main" id="{DFC88901-ED57-36FD-0AF2-24ECA11B40C5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29926" t="11726" r="52136" b="51032"/>
          <a:stretch/>
        </p:blipFill>
        <p:spPr>
          <a:xfrm>
            <a:off x="4313052" y="1796660"/>
            <a:ext cx="1148168" cy="1191893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69EDB5FB-6B8A-10FF-8A74-51FCCB2DB58E}"/>
              </a:ext>
            </a:extLst>
          </p:cNvPr>
          <p:cNvSpPr txBox="1"/>
          <p:nvPr/>
        </p:nvSpPr>
        <p:spPr>
          <a:xfrm>
            <a:off x="5141904" y="6056225"/>
            <a:ext cx="57535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" noProof="1">
                <a:latin typeface="Arial" panose="020B0604020202020204" pitchFamily="34" charset="0"/>
                <a:cs typeface="Arial" panose="020B0604020202020204" pitchFamily="34" charset="0"/>
              </a:rPr>
              <a:t>MP score</a:t>
            </a:r>
            <a:endParaRPr lang="en-US" sz="800" baseline="-25000" noProof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DA0BAE4-FC66-59A9-5B2A-0A740766560A}"/>
              </a:ext>
            </a:extLst>
          </p:cNvPr>
          <p:cNvSpPr txBox="1"/>
          <p:nvPr/>
        </p:nvSpPr>
        <p:spPr>
          <a:xfrm>
            <a:off x="5549314" y="6055569"/>
            <a:ext cx="50377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" noProof="1">
                <a:latin typeface="Arial" panose="020B0604020202020204" pitchFamily="34" charset="0"/>
                <a:cs typeface="Arial" panose="020B0604020202020204" pitchFamily="34" charset="0"/>
              </a:rPr>
              <a:t>Rama-Z</a:t>
            </a:r>
            <a:endParaRPr lang="en-US" sz="800" baseline="-25000" noProof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983F9725-0817-091C-1F59-6285C3B8C9FD}"/>
              </a:ext>
            </a:extLst>
          </p:cNvPr>
          <p:cNvSpPr txBox="1"/>
          <p:nvPr/>
        </p:nvSpPr>
        <p:spPr>
          <a:xfrm>
            <a:off x="5938908" y="6052628"/>
            <a:ext cx="54337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" noProof="1">
                <a:latin typeface="Arial" panose="020B0604020202020204" pitchFamily="34" charset="0"/>
                <a:cs typeface="Arial" panose="020B0604020202020204" pitchFamily="34" charset="0"/>
              </a:rPr>
              <a:t>Ca-BLAM</a:t>
            </a:r>
            <a:endParaRPr lang="en-US" sz="800" baseline="-25000" noProof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77C85DA2-645A-840A-6DF0-F7A7DD4AE059}"/>
              </a:ext>
            </a:extLst>
          </p:cNvPr>
          <p:cNvSpPr txBox="1"/>
          <p:nvPr/>
        </p:nvSpPr>
        <p:spPr>
          <a:xfrm>
            <a:off x="7527986" y="6052628"/>
            <a:ext cx="49328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" noProof="1">
                <a:latin typeface="Arial" panose="020B0604020202020204" pitchFamily="34" charset="0"/>
                <a:cs typeface="Arial" panose="020B0604020202020204" pitchFamily="34" charset="0"/>
              </a:rPr>
              <a:t>EM Ringer</a:t>
            </a:r>
            <a:endParaRPr lang="en-US" sz="800" baseline="-25000" noProof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C32A98B2-1F4D-57BB-798A-2EC4EABBE51E}"/>
              </a:ext>
            </a:extLst>
          </p:cNvPr>
          <p:cNvSpPr txBox="1"/>
          <p:nvPr/>
        </p:nvSpPr>
        <p:spPr>
          <a:xfrm>
            <a:off x="7812901" y="6052669"/>
            <a:ext cx="68090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" noProof="1">
                <a:latin typeface="Arial" panose="020B0604020202020204" pitchFamily="34" charset="0"/>
                <a:cs typeface="Arial" panose="020B0604020202020204" pitchFamily="34" charset="0"/>
              </a:rPr>
              <a:t>R.m.s.d. (°)</a:t>
            </a:r>
            <a:endParaRPr lang="en-US" sz="800" baseline="-25000" noProof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61A71FA9-AC06-54CF-00C1-0854E93F501C}"/>
              </a:ext>
            </a:extLst>
          </p:cNvPr>
          <p:cNvSpPr txBox="1"/>
          <p:nvPr/>
        </p:nvSpPr>
        <p:spPr>
          <a:xfrm>
            <a:off x="6389066" y="6055227"/>
            <a:ext cx="39531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800" noProof="1">
                <a:latin typeface="Arial" panose="020B0604020202020204" pitchFamily="34" charset="0"/>
                <a:cs typeface="Arial" panose="020B0604020202020204" pitchFamily="34" charset="0"/>
              </a:rPr>
              <a:t>Δ</a:t>
            </a:r>
            <a:r>
              <a:rPr lang="en-US" sz="800" noProof="1">
                <a:latin typeface="Arial" panose="020B0604020202020204" pitchFamily="34" charset="0"/>
                <a:cs typeface="Arial" panose="020B0604020202020204" pitchFamily="34" charset="0"/>
              </a:rPr>
              <a:t>R (%)</a:t>
            </a:r>
            <a:endParaRPr lang="en-US" sz="800" baseline="-25000" noProof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D3448689-6333-F6BB-3D60-9A07C5BB65D6}"/>
              </a:ext>
            </a:extLst>
          </p:cNvPr>
          <p:cNvSpPr txBox="1"/>
          <p:nvPr/>
        </p:nvSpPr>
        <p:spPr>
          <a:xfrm>
            <a:off x="6763407" y="6054895"/>
            <a:ext cx="45546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" noProof="1">
                <a:latin typeface="Arial" panose="020B0604020202020204" pitchFamily="34" charset="0"/>
                <a:cs typeface="Arial" panose="020B0604020202020204" pitchFamily="34" charset="0"/>
              </a:rPr>
              <a:t>R</a:t>
            </a:r>
            <a:r>
              <a:rPr lang="en-US" sz="800" baseline="-25000" noProof="1">
                <a:latin typeface="Arial" panose="020B0604020202020204" pitchFamily="34" charset="0"/>
                <a:cs typeface="Arial" panose="020B0604020202020204" pitchFamily="34" charset="0"/>
              </a:rPr>
              <a:t>FREE</a:t>
            </a:r>
            <a:r>
              <a:rPr lang="en-US" sz="800" noProof="1">
                <a:latin typeface="Arial" panose="020B0604020202020204" pitchFamily="34" charset="0"/>
                <a:cs typeface="Arial" panose="020B0604020202020204" pitchFamily="34" charset="0"/>
              </a:rPr>
              <a:t>(%)</a:t>
            </a:r>
            <a:endParaRPr lang="en-US" sz="800" baseline="-25000" noProof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88D85CCC-44F7-A489-8139-DA1627F19B23}"/>
              </a:ext>
            </a:extLst>
          </p:cNvPr>
          <p:cNvSpPr txBox="1"/>
          <p:nvPr/>
        </p:nvSpPr>
        <p:spPr>
          <a:xfrm>
            <a:off x="7125003" y="6068394"/>
            <a:ext cx="543371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" noProof="1">
                <a:latin typeface="Arial" panose="020B0604020202020204" pitchFamily="34" charset="0"/>
                <a:cs typeface="Arial" panose="020B0604020202020204" pitchFamily="34" charset="0"/>
              </a:rPr>
              <a:t>CC</a:t>
            </a:r>
            <a:r>
              <a:rPr lang="en-US" sz="800" baseline="-25000" noProof="1">
                <a:latin typeface="Arial" panose="020B0604020202020204" pitchFamily="34" charset="0"/>
                <a:cs typeface="Arial" panose="020B0604020202020204" pitchFamily="34" charset="0"/>
              </a:rPr>
              <a:t>MASK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DF849BFA-2BE1-B07B-FB58-1D302082FF74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l="12296" t="11272" r="6412" b="9596"/>
          <a:stretch/>
        </p:blipFill>
        <p:spPr>
          <a:xfrm>
            <a:off x="5269319" y="4374479"/>
            <a:ext cx="3144910" cy="17007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200910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3155</TotalTime>
  <Words>151</Words>
  <Application>Microsoft Macintosh PowerPoint</Application>
  <PresentationFormat>Widescreen</PresentationFormat>
  <Paragraphs>42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pafonine@gmail.com</dc:creator>
  <cp:lastModifiedBy>pafonine@gmail.com</cp:lastModifiedBy>
  <cp:revision>25</cp:revision>
  <dcterms:created xsi:type="dcterms:W3CDTF">2024-04-18T01:14:37Z</dcterms:created>
  <dcterms:modified xsi:type="dcterms:W3CDTF">2025-07-03T20:42:53Z</dcterms:modified>
</cp:coreProperties>
</file>